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37"/>
  </p:notesMasterIdLst>
  <p:sldIdLst>
    <p:sldId id="256" r:id="rId7"/>
    <p:sldId id="1898" r:id="rId8"/>
    <p:sldId id="1945" r:id="rId9"/>
    <p:sldId id="1931" r:id="rId10"/>
    <p:sldId id="1932" r:id="rId11"/>
    <p:sldId id="1940" r:id="rId12"/>
    <p:sldId id="1941" r:id="rId13"/>
    <p:sldId id="1946" r:id="rId14"/>
    <p:sldId id="1933" r:id="rId15"/>
    <p:sldId id="1952" r:id="rId16"/>
    <p:sldId id="1955" r:id="rId17"/>
    <p:sldId id="1956" r:id="rId18"/>
    <p:sldId id="1936" r:id="rId19"/>
    <p:sldId id="1942" r:id="rId20"/>
    <p:sldId id="1947" r:id="rId21"/>
    <p:sldId id="1937" r:id="rId22"/>
    <p:sldId id="1951" r:id="rId23"/>
    <p:sldId id="1938" r:id="rId24"/>
    <p:sldId id="1950" r:id="rId25"/>
    <p:sldId id="1957" r:id="rId26"/>
    <p:sldId id="1953" r:id="rId27"/>
    <p:sldId id="1954" r:id="rId28"/>
    <p:sldId id="1958" r:id="rId29"/>
    <p:sldId id="1960" r:id="rId30"/>
    <p:sldId id="1934" r:id="rId31"/>
    <p:sldId id="1949" r:id="rId32"/>
    <p:sldId id="1948" r:id="rId33"/>
    <p:sldId id="1943" r:id="rId34"/>
    <p:sldId id="1944" r:id="rId35"/>
    <p:sldId id="430"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99FF"/>
    <a:srgbClr val="56B5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60EB3-EDE9-473A-9C2E-4B5C096DE866}" v="1" dt="2025-04-02T13:53:37.62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88" autoAdjust="0"/>
  </p:normalViewPr>
  <p:slideViewPr>
    <p:cSldViewPr snapToGrid="0">
      <p:cViewPr varScale="1">
        <p:scale>
          <a:sx n="118" d="100"/>
          <a:sy n="118" d="100"/>
        </p:scale>
        <p:origin x="11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ria Castells" userId="4d7ed617-568a-489f-b8d8-7100e0642acc" providerId="ADAL" clId="{29F60EB3-EDE9-473A-9C2E-4B5C096DE866}"/>
    <pc:docChg chg="undo custSel delSld modSld">
      <pc:chgData name="Nuria Castells" userId="4d7ed617-568a-489f-b8d8-7100e0642acc" providerId="ADAL" clId="{29F60EB3-EDE9-473A-9C2E-4B5C096DE866}" dt="2025-04-08T13:29:04.125" v="8" actId="113"/>
      <pc:docMkLst>
        <pc:docMk/>
      </pc:docMkLst>
      <pc:sldChg chg="modSp mod">
        <pc:chgData name="Nuria Castells" userId="4d7ed617-568a-489f-b8d8-7100e0642acc" providerId="ADAL" clId="{29F60EB3-EDE9-473A-9C2E-4B5C096DE866}" dt="2025-04-08T13:29:04.125" v="8" actId="113"/>
        <pc:sldMkLst>
          <pc:docMk/>
          <pc:sldMk cId="635108376" sldId="1933"/>
        </pc:sldMkLst>
        <pc:spChg chg="mod">
          <ac:chgData name="Nuria Castells" userId="4d7ed617-568a-489f-b8d8-7100e0642acc" providerId="ADAL" clId="{29F60EB3-EDE9-473A-9C2E-4B5C096DE866}" dt="2025-04-08T13:29:04.125" v="8" actId="113"/>
          <ac:spMkLst>
            <pc:docMk/>
            <pc:sldMk cId="635108376" sldId="1933"/>
            <ac:spMk id="17" creationId="{C8B7C5A0-3842-1668-FA2B-97593D2A92C1}"/>
          </ac:spMkLst>
        </pc:spChg>
      </pc:sldChg>
      <pc:sldChg chg="del">
        <pc:chgData name="Nuria Castells" userId="4d7ed617-568a-489f-b8d8-7100e0642acc" providerId="ADAL" clId="{29F60EB3-EDE9-473A-9C2E-4B5C096DE866}" dt="2025-04-02T14:52:32.828" v="1" actId="47"/>
        <pc:sldMkLst>
          <pc:docMk/>
          <pc:sldMk cId="1720469645" sldId="1935"/>
        </pc:sldMkLst>
      </pc:sldChg>
      <pc:sldChg chg="del">
        <pc:chgData name="Nuria Castells" userId="4d7ed617-568a-489f-b8d8-7100e0642acc" providerId="ADAL" clId="{29F60EB3-EDE9-473A-9C2E-4B5C096DE866}" dt="2025-04-02T14:52:34.272" v="2" actId="47"/>
        <pc:sldMkLst>
          <pc:docMk/>
          <pc:sldMk cId="886859143" sldId="1939"/>
        </pc:sldMkLst>
      </pc:sldChg>
      <pc:sldChg chg="delSp mod">
        <pc:chgData name="Nuria Castells" userId="4d7ed617-568a-489f-b8d8-7100e0642acc" providerId="ADAL" clId="{29F60EB3-EDE9-473A-9C2E-4B5C096DE866}" dt="2025-04-03T08:46:09.018" v="3" actId="478"/>
        <pc:sldMkLst>
          <pc:docMk/>
          <pc:sldMk cId="1158942423" sldId="1940"/>
        </pc:sldMkLst>
      </pc:sldChg>
      <pc:sldChg chg="addSp delSp mod">
        <pc:chgData name="Nuria Castells" userId="4d7ed617-568a-489f-b8d8-7100e0642acc" providerId="ADAL" clId="{29F60EB3-EDE9-473A-9C2E-4B5C096DE866}" dt="2025-04-03T08:46:14.487" v="6" actId="478"/>
        <pc:sldMkLst>
          <pc:docMk/>
          <pc:sldMk cId="3300864540" sldId="1941"/>
        </pc:sldMkLst>
        <pc:spChg chg="add del">
          <ac:chgData name="Nuria Castells" userId="4d7ed617-568a-489f-b8d8-7100e0642acc" providerId="ADAL" clId="{29F60EB3-EDE9-473A-9C2E-4B5C096DE866}" dt="2025-04-03T08:46:12.721" v="5" actId="478"/>
          <ac:spMkLst>
            <pc:docMk/>
            <pc:sldMk cId="3300864540" sldId="1941"/>
            <ac:spMk id="4" creationId="{B0697173-DC61-76C2-93B7-73EE973A3F5E}"/>
          </ac:spMkLst>
        </pc:spChg>
      </pc:sldChg>
      <pc:sldChg chg="delSp mod">
        <pc:chgData name="Nuria Castells" userId="4d7ed617-568a-489f-b8d8-7100e0642acc" providerId="ADAL" clId="{29F60EB3-EDE9-473A-9C2E-4B5C096DE866}" dt="2025-04-03T08:46:21.827" v="7" actId="478"/>
        <pc:sldMkLst>
          <pc:docMk/>
          <pc:sldMk cId="1455600686" sldId="1942"/>
        </pc:sldMkLst>
      </pc:sldChg>
      <pc:sldChg chg="modSp">
        <pc:chgData name="Nuria Castells" userId="4d7ed617-568a-489f-b8d8-7100e0642acc" providerId="ADAL" clId="{29F60EB3-EDE9-473A-9C2E-4B5C096DE866}" dt="2025-04-02T13:53:37.624" v="0" actId="14826"/>
        <pc:sldMkLst>
          <pc:docMk/>
          <pc:sldMk cId="2091186537" sldId="1946"/>
        </pc:sldMkLst>
        <pc:picChg chg="mod">
          <ac:chgData name="Nuria Castells" userId="4d7ed617-568a-489f-b8d8-7100e0642acc" providerId="ADAL" clId="{29F60EB3-EDE9-473A-9C2E-4B5C096DE866}" dt="2025-04-02T13:53:37.624" v="0" actId="14826"/>
          <ac:picMkLst>
            <pc:docMk/>
            <pc:sldMk cId="2091186537" sldId="1946"/>
            <ac:picMk id="3" creationId="{1585DC42-2D32-E623-39BD-D05579932CB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8576E7-2D20-4CE1-97C4-671B8DF2B665}" type="datetimeFigureOut">
              <a:rPr lang="es-ES" smtClean="0"/>
              <a:t>10/04/2025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200E59-EB9D-44D8-AB3B-133B32635D0D}" type="slidenum">
              <a:rPr lang="es-ES" smtClean="0"/>
              <a:t>‹#›</a:t>
            </a:fld>
            <a:endParaRPr lang="es-ES"/>
          </a:p>
        </p:txBody>
      </p:sp>
    </p:spTree>
    <p:extLst>
      <p:ext uri="{BB962C8B-B14F-4D97-AF65-F5344CB8AC3E}">
        <p14:creationId xmlns:p14="http://schemas.microsoft.com/office/powerpoint/2010/main" val="417594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1D576-E429-CE17-A03B-44D58AEED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03A168-FD27-63A1-F019-4C43F17C2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9B8A6-EF24-CBF8-4B0A-BF0F6AD433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91B9AA-913B-783C-D873-34B67F25B20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458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Prosthetic</a:t>
            </a:r>
            <a:r>
              <a:rPr lang="es-ES" dirty="0"/>
              <a:t> </a:t>
            </a:r>
            <a:r>
              <a:rPr lang="es-ES" dirty="0" err="1"/>
              <a:t>screws</a:t>
            </a:r>
            <a:r>
              <a:rPr lang="es-ES" dirty="0"/>
              <a:t> are a </a:t>
            </a:r>
            <a:r>
              <a:rPr lang="es-ES" dirty="0" err="1"/>
              <a:t>key</a:t>
            </a:r>
            <a:r>
              <a:rPr lang="es-ES" dirty="0"/>
              <a:t> factor in </a:t>
            </a:r>
            <a:r>
              <a:rPr lang="es-ES" dirty="0" err="1"/>
              <a:t>the</a:t>
            </a:r>
            <a:r>
              <a:rPr lang="es-ES" dirty="0"/>
              <a:t> </a:t>
            </a:r>
            <a:r>
              <a:rPr lang="es-ES" dirty="0" err="1"/>
              <a:t>success</a:t>
            </a:r>
            <a:r>
              <a:rPr lang="es-ES" dirty="0"/>
              <a:t> </a:t>
            </a:r>
            <a:r>
              <a:rPr lang="es-ES" dirty="0" err="1"/>
              <a:t>of</a:t>
            </a:r>
            <a:r>
              <a:rPr lang="es-ES" dirty="0"/>
              <a:t> dental </a:t>
            </a:r>
            <a:r>
              <a:rPr lang="es-ES" dirty="0" err="1"/>
              <a:t>restorations</a:t>
            </a:r>
            <a:r>
              <a:rPr lang="es-ES" dirty="0"/>
              <a:t>, </a:t>
            </a:r>
            <a:r>
              <a:rPr lang="es-ES" dirty="0" err="1"/>
              <a:t>one</a:t>
            </a:r>
            <a:r>
              <a:rPr lang="es-ES" dirty="0"/>
              <a:t> </a:t>
            </a:r>
            <a:r>
              <a:rPr lang="es-ES" dirty="0" err="1"/>
              <a:t>of</a:t>
            </a:r>
            <a:r>
              <a:rPr lang="es-ES" dirty="0"/>
              <a:t> </a:t>
            </a:r>
            <a:r>
              <a:rPr lang="es-ES" dirty="0" err="1"/>
              <a:t>the</a:t>
            </a:r>
            <a:r>
              <a:rPr lang="es-ES" dirty="0"/>
              <a:t> </a:t>
            </a:r>
            <a:r>
              <a:rPr lang="es-ES" dirty="0" err="1"/>
              <a:t>most</a:t>
            </a:r>
            <a:r>
              <a:rPr lang="es-ES" dirty="0"/>
              <a:t> </a:t>
            </a:r>
            <a:r>
              <a:rPr lang="es-ES" dirty="0" err="1"/>
              <a:t>critical</a:t>
            </a:r>
            <a:r>
              <a:rPr lang="es-ES" dirty="0"/>
              <a:t> </a:t>
            </a:r>
            <a:r>
              <a:rPr lang="es-ES" dirty="0" err="1"/>
              <a:t>points</a:t>
            </a:r>
            <a:r>
              <a:rPr lang="es-ES" dirty="0"/>
              <a:t> </a:t>
            </a:r>
            <a:r>
              <a:rPr lang="es-ES" dirty="0" err="1"/>
              <a:t>is</a:t>
            </a:r>
            <a:r>
              <a:rPr lang="es-ES" dirty="0"/>
              <a:t> </a:t>
            </a:r>
            <a:r>
              <a:rPr lang="es-ES" dirty="0" err="1"/>
              <a:t>the</a:t>
            </a:r>
            <a:r>
              <a:rPr lang="es-ES" dirty="0"/>
              <a:t> </a:t>
            </a:r>
            <a:r>
              <a:rPr lang="es-ES" dirty="0" err="1"/>
              <a:t>loosening</a:t>
            </a:r>
            <a:r>
              <a:rPr lang="es-ES" dirty="0"/>
              <a:t> </a:t>
            </a:r>
            <a:r>
              <a:rPr lang="es-ES" dirty="0" err="1"/>
              <a:t>of</a:t>
            </a:r>
            <a:r>
              <a:rPr lang="es-ES" dirty="0"/>
              <a:t> </a:t>
            </a:r>
            <a:r>
              <a:rPr lang="es-ES" dirty="0" err="1"/>
              <a:t>the</a:t>
            </a:r>
            <a:r>
              <a:rPr lang="es-ES" dirty="0"/>
              <a:t> </a:t>
            </a:r>
            <a:r>
              <a:rPr lang="es-ES" dirty="0" err="1"/>
              <a:t>screw</a:t>
            </a:r>
            <a:r>
              <a:rPr lang="es-ES" dirty="0"/>
              <a:t>. </a:t>
            </a:r>
            <a:r>
              <a:rPr lang="en-US" dirty="0"/>
              <a:t>To try to reduce or avoid this loosening, different coatings can be applied to titanium, such as titanium nitride which we already have in our </a:t>
            </a:r>
            <a:r>
              <a:rPr lang="en-US" dirty="0" err="1"/>
              <a:t>TiN</a:t>
            </a:r>
            <a:r>
              <a:rPr lang="en-US" dirty="0"/>
              <a:t> line of screws, and now we introduce this new BLC coating, which is a tungsten carbide coating, which is a combination of metal and </a:t>
            </a:r>
            <a:r>
              <a:rPr lang="en-US" dirty="0" err="1"/>
              <a:t>diamon</a:t>
            </a:r>
            <a:r>
              <a:rPr lang="en-US" dirty="0"/>
              <a:t>-like carbon (DLC). This coating provides a low coefficient of friction and significantly improves the retention capabilities of the screw.</a:t>
            </a:r>
            <a:endParaRPr lang="es-ES" dirty="0"/>
          </a:p>
        </p:txBody>
      </p:sp>
      <p:sp>
        <p:nvSpPr>
          <p:cNvPr id="4" name="Marcador de número de diapositiva 3"/>
          <p:cNvSpPr>
            <a:spLocks noGrp="1"/>
          </p:cNvSpPr>
          <p:nvPr>
            <p:ph type="sldNum" sz="quarter" idx="5"/>
          </p:nvPr>
        </p:nvSpPr>
        <p:spPr/>
        <p:txBody>
          <a:bodyPr/>
          <a:lstStyle/>
          <a:p>
            <a:fld id="{2D200E59-EB9D-44D8-AB3B-133B32635D0D}" type="slidenum">
              <a:rPr lang="es-ES" smtClean="0"/>
              <a:t>4</a:t>
            </a:fld>
            <a:endParaRPr lang="es-ES"/>
          </a:p>
        </p:txBody>
      </p:sp>
    </p:spTree>
    <p:extLst>
      <p:ext uri="{BB962C8B-B14F-4D97-AF65-F5344CB8AC3E}">
        <p14:creationId xmlns:p14="http://schemas.microsoft.com/office/powerpoint/2010/main" val="6064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These are some of the key features to justify the use of our BLC screw, which have been extracted from several scientific studies. We can share these papers if you would like to take a look.</a:t>
            </a:r>
            <a:endParaRPr lang="es-ES" dirty="0"/>
          </a:p>
        </p:txBody>
      </p:sp>
      <p:sp>
        <p:nvSpPr>
          <p:cNvPr id="4" name="Marcador de número de diapositiva 3"/>
          <p:cNvSpPr>
            <a:spLocks noGrp="1"/>
          </p:cNvSpPr>
          <p:nvPr>
            <p:ph type="sldNum" sz="quarter" idx="5"/>
          </p:nvPr>
        </p:nvSpPr>
        <p:spPr/>
        <p:txBody>
          <a:bodyPr/>
          <a:lstStyle/>
          <a:p>
            <a:fld id="{2D200E59-EB9D-44D8-AB3B-133B32635D0D}" type="slidenum">
              <a:rPr lang="es-ES" smtClean="0"/>
              <a:t>5</a:t>
            </a:fld>
            <a:endParaRPr lang="es-ES"/>
          </a:p>
        </p:txBody>
      </p:sp>
    </p:spTree>
    <p:extLst>
      <p:ext uri="{BB962C8B-B14F-4D97-AF65-F5344CB8AC3E}">
        <p14:creationId xmlns:p14="http://schemas.microsoft.com/office/powerpoint/2010/main" val="238164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D200E59-EB9D-44D8-AB3B-133B32635D0D}" type="slidenum">
              <a:rPr lang="es-ES" smtClean="0"/>
              <a:t>6</a:t>
            </a:fld>
            <a:endParaRPr lang="es-ES"/>
          </a:p>
        </p:txBody>
      </p:sp>
    </p:spTree>
    <p:extLst>
      <p:ext uri="{BB962C8B-B14F-4D97-AF65-F5344CB8AC3E}">
        <p14:creationId xmlns:p14="http://schemas.microsoft.com/office/powerpoint/2010/main" val="113546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2849A-3970-E073-ACB0-6DFB49139B6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035091F-16AC-CE1E-DEAC-B40AD9F4FB1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4A0C7B0-CC14-F77F-4C16-9D1DCE597EE9}"/>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4216EA9D-A721-F49B-37EA-4D052E5050DF}"/>
              </a:ext>
            </a:extLst>
          </p:cNvPr>
          <p:cNvSpPr>
            <a:spLocks noGrp="1"/>
          </p:cNvSpPr>
          <p:nvPr>
            <p:ph type="sldNum" sz="quarter" idx="5"/>
          </p:nvPr>
        </p:nvSpPr>
        <p:spPr/>
        <p:txBody>
          <a:bodyPr/>
          <a:lstStyle/>
          <a:p>
            <a:fld id="{2D200E59-EB9D-44D8-AB3B-133B32635D0D}" type="slidenum">
              <a:rPr lang="es-ES" smtClean="0"/>
              <a:t>7</a:t>
            </a:fld>
            <a:endParaRPr lang="es-ES"/>
          </a:p>
        </p:txBody>
      </p:sp>
    </p:spTree>
    <p:extLst>
      <p:ext uri="{BB962C8B-B14F-4D97-AF65-F5344CB8AC3E}">
        <p14:creationId xmlns:p14="http://schemas.microsoft.com/office/powerpoint/2010/main" val="248268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B1C54-C27D-800C-6B64-A8B758176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347EB-BF7F-5A91-2F9B-923EC59F44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11365C-FBE0-8C15-8AD9-F8231DABE2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854B46-6592-A0FE-01A0-8C1FADC413C9}"/>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2144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F3DA6-88C8-F8EA-9D26-095CB14EF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850D35-3413-A21F-9A2B-7E5F5E775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9D430-9CBE-4FC1-C328-5DA5DF4B0A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A795CF-EABF-A28C-7F7B-9CFA6F570125}"/>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6415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fecha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95629-D1D6-472E-AD8D-B841B09640C4}"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10/04/2025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5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EEFD58-E245-B0E2-6DCA-C9703ED7AE1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27D2D38-625C-0EC6-CC37-C22BD5E778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041D670-EA8E-95D4-9AD5-E4254CC56F7C}"/>
              </a:ext>
            </a:extLst>
          </p:cNvPr>
          <p:cNvSpPr>
            <a:spLocks noGrp="1"/>
          </p:cNvSpPr>
          <p:nvPr>
            <p:ph type="dt" sz="half" idx="10"/>
          </p:nvPr>
        </p:nvSpPr>
        <p:spPr/>
        <p:txBody>
          <a:bodyPr/>
          <a:lstStyle/>
          <a:p>
            <a:fld id="{C45F35AD-7D9A-4EC8-B066-2C9154277B8E}" type="datetimeFigureOut">
              <a:rPr lang="es-ES" smtClean="0"/>
              <a:t>10/04/2025</a:t>
            </a:fld>
            <a:endParaRPr lang="es-ES"/>
          </a:p>
        </p:txBody>
      </p:sp>
      <p:sp>
        <p:nvSpPr>
          <p:cNvPr id="5" name="Marcador de pie de página 4">
            <a:extLst>
              <a:ext uri="{FF2B5EF4-FFF2-40B4-BE49-F238E27FC236}">
                <a16:creationId xmlns:a16="http://schemas.microsoft.com/office/drawing/2014/main" id="{B3CA2667-FA38-7FE3-2C83-16651457D0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EF2777-F687-3B01-544E-D968CEA6016A}"/>
              </a:ext>
            </a:extLst>
          </p:cNvPr>
          <p:cNvSpPr>
            <a:spLocks noGrp="1"/>
          </p:cNvSpPr>
          <p:nvPr>
            <p:ph type="sldNum" sz="quarter" idx="12"/>
          </p:nvPr>
        </p:nvSpPr>
        <p:spPr/>
        <p:txBody>
          <a:bodyPr/>
          <a:lstStyle/>
          <a:p>
            <a:fld id="{8D06D43D-312B-4C87-BD92-3081A3AC123E}" type="slidenum">
              <a:rPr lang="es-ES" smtClean="0"/>
              <a:t>‹#›</a:t>
            </a:fld>
            <a:endParaRPr lang="es-ES"/>
          </a:p>
        </p:txBody>
      </p:sp>
    </p:spTree>
    <p:extLst>
      <p:ext uri="{BB962C8B-B14F-4D97-AF65-F5344CB8AC3E}">
        <p14:creationId xmlns:p14="http://schemas.microsoft.com/office/powerpoint/2010/main" val="398611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1B5D3-9BE3-44F2-1982-EFE6FECE5AF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5CC13AB-82C4-1E7E-6540-29E4A02DC2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4D7279-D9D2-D024-4447-063F284985CF}"/>
              </a:ext>
            </a:extLst>
          </p:cNvPr>
          <p:cNvSpPr>
            <a:spLocks noGrp="1"/>
          </p:cNvSpPr>
          <p:nvPr>
            <p:ph type="dt" sz="half" idx="10"/>
          </p:nvPr>
        </p:nvSpPr>
        <p:spPr/>
        <p:txBody>
          <a:bodyPr/>
          <a:lstStyle/>
          <a:p>
            <a:fld id="{C45F35AD-7D9A-4EC8-B066-2C9154277B8E}" type="datetimeFigureOut">
              <a:rPr lang="es-ES" smtClean="0"/>
              <a:t>10/04/2025</a:t>
            </a:fld>
            <a:endParaRPr lang="es-ES"/>
          </a:p>
        </p:txBody>
      </p:sp>
      <p:sp>
        <p:nvSpPr>
          <p:cNvPr id="5" name="Marcador de pie de página 4">
            <a:extLst>
              <a:ext uri="{FF2B5EF4-FFF2-40B4-BE49-F238E27FC236}">
                <a16:creationId xmlns:a16="http://schemas.microsoft.com/office/drawing/2014/main" id="{7DF700A1-C83F-E023-DE26-4105DF93E19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DAAFE8-9D9A-3D1D-4496-E709E691F716}"/>
              </a:ext>
            </a:extLst>
          </p:cNvPr>
          <p:cNvSpPr>
            <a:spLocks noGrp="1"/>
          </p:cNvSpPr>
          <p:nvPr>
            <p:ph type="sldNum" sz="quarter" idx="12"/>
          </p:nvPr>
        </p:nvSpPr>
        <p:spPr/>
        <p:txBody>
          <a:bodyPr/>
          <a:lstStyle/>
          <a:p>
            <a:fld id="{8D06D43D-312B-4C87-BD92-3081A3AC123E}" type="slidenum">
              <a:rPr lang="es-ES" smtClean="0"/>
              <a:t>‹#›</a:t>
            </a:fld>
            <a:endParaRPr lang="es-ES"/>
          </a:p>
        </p:txBody>
      </p:sp>
    </p:spTree>
    <p:extLst>
      <p:ext uri="{BB962C8B-B14F-4D97-AF65-F5344CB8AC3E}">
        <p14:creationId xmlns:p14="http://schemas.microsoft.com/office/powerpoint/2010/main" val="367698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FBAA10-9494-9BE7-EE8E-CCCCC65FF8E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60F935-60FC-85DA-F2BD-CA16726E38F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921A70-5CB3-594D-7916-73C6BC7C1F54}"/>
              </a:ext>
            </a:extLst>
          </p:cNvPr>
          <p:cNvSpPr>
            <a:spLocks noGrp="1"/>
          </p:cNvSpPr>
          <p:nvPr>
            <p:ph type="dt" sz="half" idx="10"/>
          </p:nvPr>
        </p:nvSpPr>
        <p:spPr/>
        <p:txBody>
          <a:bodyPr/>
          <a:lstStyle/>
          <a:p>
            <a:fld id="{C45F35AD-7D9A-4EC8-B066-2C9154277B8E}" type="datetimeFigureOut">
              <a:rPr lang="es-ES" smtClean="0"/>
              <a:t>10/04/2025</a:t>
            </a:fld>
            <a:endParaRPr lang="es-ES"/>
          </a:p>
        </p:txBody>
      </p:sp>
      <p:sp>
        <p:nvSpPr>
          <p:cNvPr id="5" name="Marcador de pie de página 4">
            <a:extLst>
              <a:ext uri="{FF2B5EF4-FFF2-40B4-BE49-F238E27FC236}">
                <a16:creationId xmlns:a16="http://schemas.microsoft.com/office/drawing/2014/main" id="{4AF0CCBD-1830-5678-7687-FE168462D6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6CC7801-8237-053A-B34D-B2266AD0CEB7}"/>
              </a:ext>
            </a:extLst>
          </p:cNvPr>
          <p:cNvSpPr>
            <a:spLocks noGrp="1"/>
          </p:cNvSpPr>
          <p:nvPr>
            <p:ph type="sldNum" sz="quarter" idx="12"/>
          </p:nvPr>
        </p:nvSpPr>
        <p:spPr/>
        <p:txBody>
          <a:bodyPr/>
          <a:lstStyle/>
          <a:p>
            <a:fld id="{8D06D43D-312B-4C87-BD92-3081A3AC123E}" type="slidenum">
              <a:rPr lang="es-ES" smtClean="0"/>
              <a:t>‹#›</a:t>
            </a:fld>
            <a:endParaRPr lang="es-ES"/>
          </a:p>
        </p:txBody>
      </p:sp>
    </p:spTree>
    <p:extLst>
      <p:ext uri="{BB962C8B-B14F-4D97-AF65-F5344CB8AC3E}">
        <p14:creationId xmlns:p14="http://schemas.microsoft.com/office/powerpoint/2010/main" val="4037081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130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 mast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221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2 mast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653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3 mast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241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4 mast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890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5 mast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380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6 mast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691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7 mast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5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179D3C-B2A3-B986-917A-06D8C0BC14E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EA3641-CE5F-F785-C246-0329B402EBA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626C43E-2081-D826-03C0-340A899653D6}"/>
              </a:ext>
            </a:extLst>
          </p:cNvPr>
          <p:cNvSpPr>
            <a:spLocks noGrp="1"/>
          </p:cNvSpPr>
          <p:nvPr>
            <p:ph type="dt" sz="half" idx="10"/>
          </p:nvPr>
        </p:nvSpPr>
        <p:spPr/>
        <p:txBody>
          <a:bodyPr/>
          <a:lstStyle/>
          <a:p>
            <a:fld id="{C45F35AD-7D9A-4EC8-B066-2C9154277B8E}" type="datetimeFigureOut">
              <a:rPr lang="es-ES" smtClean="0"/>
              <a:t>10/04/2025</a:t>
            </a:fld>
            <a:endParaRPr lang="es-ES"/>
          </a:p>
        </p:txBody>
      </p:sp>
      <p:sp>
        <p:nvSpPr>
          <p:cNvPr id="5" name="Marcador de pie de página 4">
            <a:extLst>
              <a:ext uri="{FF2B5EF4-FFF2-40B4-BE49-F238E27FC236}">
                <a16:creationId xmlns:a16="http://schemas.microsoft.com/office/drawing/2014/main" id="{05F8A3E6-387F-E6F7-8168-F9774351DA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6B05294-3DA9-7604-0126-6166E055BFEE}"/>
              </a:ext>
            </a:extLst>
          </p:cNvPr>
          <p:cNvSpPr>
            <a:spLocks noGrp="1"/>
          </p:cNvSpPr>
          <p:nvPr>
            <p:ph type="sldNum" sz="quarter" idx="12"/>
          </p:nvPr>
        </p:nvSpPr>
        <p:spPr/>
        <p:txBody>
          <a:bodyPr/>
          <a:lstStyle/>
          <a:p>
            <a:fld id="{8D06D43D-312B-4C87-BD92-3081A3AC123E}" type="slidenum">
              <a:rPr lang="es-ES" smtClean="0"/>
              <a:t>‹#›</a:t>
            </a:fld>
            <a:endParaRPr lang="es-ES"/>
          </a:p>
        </p:txBody>
      </p:sp>
    </p:spTree>
    <p:extLst>
      <p:ext uri="{BB962C8B-B14F-4D97-AF65-F5344CB8AC3E}">
        <p14:creationId xmlns:p14="http://schemas.microsoft.com/office/powerpoint/2010/main" val="1383172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8 mast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272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9 mast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22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10 mast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669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s-ES" sz="4800"/>
              <a:t>T</a:t>
            </a:r>
            <a:r>
              <a:rPr lang="en-GB" sz="4800" err="1"/>
              <a:t>itle</a:t>
            </a:r>
            <a:endParaRPr lang="en-GB" sz="4800"/>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s-ES"/>
              <a:t>Haga clic en el icono para agregar una imagen</a:t>
            </a:r>
            <a:endParaRPr lang="en-GB"/>
          </a:p>
        </p:txBody>
      </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s-ES"/>
              <a:t>Haga clic para modificar los estilos de texto del patrón</a:t>
            </a:r>
          </a:p>
        </p:txBody>
      </p:sp>
      <p:sp>
        <p:nvSpPr>
          <p:cNvPr id="2" name="Date Placeholder 3">
            <a:extLst>
              <a:ext uri="{FF2B5EF4-FFF2-40B4-BE49-F238E27FC236}">
                <a16:creationId xmlns:a16="http://schemas.microsoft.com/office/drawing/2014/main" id="{6EBE4B8B-A833-6CE8-4044-C85FDBDDA660}"/>
              </a:ext>
            </a:extLst>
          </p:cNvPr>
          <p:cNvSpPr>
            <a:spLocks noGrp="1"/>
          </p:cNvSpPr>
          <p:nvPr>
            <p:ph type="dt" sz="half" idx="2"/>
          </p:nvPr>
        </p:nvSpPr>
        <p:spPr>
          <a:xfrm>
            <a:off x="550863" y="6514906"/>
            <a:ext cx="262890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Jueves, 5 de enero de 2024</a:t>
            </a:r>
            <a:endParaRPr lang="en-GB"/>
          </a:p>
        </p:txBody>
      </p:sp>
      <p:sp>
        <p:nvSpPr>
          <p:cNvPr id="4" name="Footer Placeholder 4">
            <a:extLst>
              <a:ext uri="{FF2B5EF4-FFF2-40B4-BE49-F238E27FC236}">
                <a16:creationId xmlns:a16="http://schemas.microsoft.com/office/drawing/2014/main" id="{96BC0007-2711-95BE-CB4C-F6834FFCA1AB}"/>
              </a:ext>
            </a:extLst>
          </p:cNvPr>
          <p:cNvSpPr>
            <a:spLocks noGrp="1"/>
          </p:cNvSpPr>
          <p:nvPr>
            <p:ph type="ftr" sz="quarter" idx="3"/>
          </p:nvPr>
        </p:nvSpPr>
        <p:spPr>
          <a:xfrm>
            <a:off x="3359150" y="6514906"/>
            <a:ext cx="637921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Solo de uso interno. Prohibida su distribución fuera de la organización IPD Dental Group</a:t>
            </a:r>
            <a:endParaRPr lang="en-GB"/>
          </a:p>
        </p:txBody>
      </p:sp>
      <p:sp>
        <p:nvSpPr>
          <p:cNvPr id="5" name="Slide Number Placeholder 5">
            <a:extLst>
              <a:ext uri="{FF2B5EF4-FFF2-40B4-BE49-F238E27FC236}">
                <a16:creationId xmlns:a16="http://schemas.microsoft.com/office/drawing/2014/main" id="{2B8371F6-0B08-1D5C-C2B6-C3B6AA6A2E72}"/>
              </a:ext>
            </a:extLst>
          </p:cNvPr>
          <p:cNvSpPr>
            <a:spLocks noGrp="1"/>
          </p:cNvSpPr>
          <p:nvPr>
            <p:ph type="sldNum" sz="quarter" idx="4"/>
          </p:nvPr>
        </p:nvSpPr>
        <p:spPr>
          <a:xfrm>
            <a:off x="9948863" y="6514906"/>
            <a:ext cx="1692274" cy="138499"/>
          </a:xfrm>
          <a:prstGeom prst="rect">
            <a:avLst/>
          </a:prstGeom>
        </p:spPr>
        <p:txBody>
          <a:bodyPr vert="horz" wrap="square" lIns="0" tIns="0" rIns="0" bIns="0" rtlCol="0" anchor="ctr">
            <a:spAutoFit/>
          </a:bodyPr>
          <a:lstStyle>
            <a:lvl1pPr algn="r">
              <a:defRPr sz="900">
                <a:solidFill>
                  <a:schemeClr val="tx1">
                    <a:lumMod val="65000"/>
                    <a:alpha val="80000"/>
                  </a:schemeClr>
                </a:solidFill>
                <a:latin typeface="Fira Sans Light" panose="020B0403050000020004" pitchFamily="34" charset="0"/>
              </a:defRPr>
            </a:lvl1pPr>
          </a:lstStyle>
          <a:p>
            <a:fld id="{DBA1B0FB-D917-4C8C-928F-313BD683BF39}" type="slidenum">
              <a:rPr lang="en-GB" smtClean="0"/>
              <a:pPr/>
              <a:t>‹#›</a:t>
            </a:fld>
            <a:endParaRPr lang="en-GB"/>
          </a:p>
        </p:txBody>
      </p:sp>
    </p:spTree>
    <p:extLst>
      <p:ext uri="{BB962C8B-B14F-4D97-AF65-F5344CB8AC3E}">
        <p14:creationId xmlns:p14="http://schemas.microsoft.com/office/powerpoint/2010/main" val="2326046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atin typeface="Fira Sans Medium" panose="020B0603050000020004" pitchFamily="34" charset="0"/>
              </a:defRPr>
            </a:lvl1pPr>
          </a:lstStyle>
          <a:p>
            <a:pPr rtl="0"/>
            <a:r>
              <a:rPr lang="en-GB"/>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atin typeface="Fira Sans Light" panose="020B0403050000020004" pitchFamily="34" charset="0"/>
              </a:defRPr>
            </a:lvl1pPr>
          </a:lstStyle>
          <a:p>
            <a:pPr rtl="0">
              <a:lnSpc>
                <a:spcPct val="120000"/>
              </a:lnSpc>
            </a:pPr>
            <a:r>
              <a:rPr lang="en-GB"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s-ES"/>
              <a:t>Haga clic en el icono para agregar una imagen</a:t>
            </a:r>
            <a:endParaRPr lang="en-GB"/>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s-ES"/>
              <a:t>Haga clic en el icono para agregar una imagen</a:t>
            </a:r>
            <a:endParaRPr lang="en-GB"/>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s-ES"/>
              <a:t>Haga clic en el icono para agregar una imagen</a:t>
            </a:r>
            <a:endParaRPr lang="en-GB"/>
          </a:p>
        </p:txBody>
      </p:sp>
      <p:sp>
        <p:nvSpPr>
          <p:cNvPr id="8" name="Date Placeholder 3">
            <a:extLst>
              <a:ext uri="{FF2B5EF4-FFF2-40B4-BE49-F238E27FC236}">
                <a16:creationId xmlns:a16="http://schemas.microsoft.com/office/drawing/2014/main" id="{B575D318-FDE0-EBF2-1ED6-99E0837CABC2}"/>
              </a:ext>
            </a:extLst>
          </p:cNvPr>
          <p:cNvSpPr>
            <a:spLocks noGrp="1"/>
          </p:cNvSpPr>
          <p:nvPr>
            <p:ph type="dt" sz="half" idx="2"/>
          </p:nvPr>
        </p:nvSpPr>
        <p:spPr>
          <a:xfrm>
            <a:off x="550863" y="6514906"/>
            <a:ext cx="262890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Jueves, 4 de enero de 2024</a:t>
            </a:r>
            <a:endParaRPr lang="en-GB"/>
          </a:p>
        </p:txBody>
      </p:sp>
      <p:sp>
        <p:nvSpPr>
          <p:cNvPr id="9" name="Footer Placeholder 4">
            <a:extLst>
              <a:ext uri="{FF2B5EF4-FFF2-40B4-BE49-F238E27FC236}">
                <a16:creationId xmlns:a16="http://schemas.microsoft.com/office/drawing/2014/main" id="{466D8896-732E-A1FC-165D-2D87B4D74746}"/>
              </a:ext>
            </a:extLst>
          </p:cNvPr>
          <p:cNvSpPr>
            <a:spLocks noGrp="1"/>
          </p:cNvSpPr>
          <p:nvPr>
            <p:ph type="ftr" sz="quarter" idx="3"/>
          </p:nvPr>
        </p:nvSpPr>
        <p:spPr>
          <a:xfrm>
            <a:off x="3359150" y="6514906"/>
            <a:ext cx="637921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Solo de uso interno. Prohibida su distribución fuera de la organización IPD Dental Group</a:t>
            </a:r>
            <a:endParaRPr lang="en-GB"/>
          </a:p>
        </p:txBody>
      </p:sp>
      <p:sp>
        <p:nvSpPr>
          <p:cNvPr id="13" name="Slide Number Placeholder 5">
            <a:extLst>
              <a:ext uri="{FF2B5EF4-FFF2-40B4-BE49-F238E27FC236}">
                <a16:creationId xmlns:a16="http://schemas.microsoft.com/office/drawing/2014/main" id="{DF0A4BB5-688D-54A6-A3E2-A4A18FBD42D9}"/>
              </a:ext>
            </a:extLst>
          </p:cNvPr>
          <p:cNvSpPr>
            <a:spLocks noGrp="1"/>
          </p:cNvSpPr>
          <p:nvPr>
            <p:ph type="sldNum" sz="quarter" idx="4"/>
          </p:nvPr>
        </p:nvSpPr>
        <p:spPr>
          <a:xfrm>
            <a:off x="9948863" y="6514906"/>
            <a:ext cx="1692274" cy="138499"/>
          </a:xfrm>
          <a:prstGeom prst="rect">
            <a:avLst/>
          </a:prstGeom>
        </p:spPr>
        <p:txBody>
          <a:bodyPr vert="horz" wrap="square" lIns="0" tIns="0" rIns="0" bIns="0" rtlCol="0" anchor="ctr">
            <a:spAutoFit/>
          </a:bodyPr>
          <a:lstStyle>
            <a:lvl1pPr algn="r">
              <a:defRPr sz="900">
                <a:solidFill>
                  <a:schemeClr val="tx1">
                    <a:lumMod val="65000"/>
                    <a:alpha val="80000"/>
                  </a:schemeClr>
                </a:solidFill>
                <a:latin typeface="Fira Sans Light" panose="020B0403050000020004" pitchFamily="34" charset="0"/>
              </a:defRPr>
            </a:lvl1pPr>
          </a:lstStyle>
          <a:p>
            <a:fld id="{DBA1B0FB-D917-4C8C-928F-313BD683BF39}" type="slidenum">
              <a:rPr lang="en-GB" smtClean="0"/>
              <a:pPr/>
              <a:t>‹#›</a:t>
            </a:fld>
            <a:endParaRPr lang="en-GB"/>
          </a:p>
        </p:txBody>
      </p:sp>
    </p:spTree>
    <p:extLst>
      <p:ext uri="{BB962C8B-B14F-4D97-AF65-F5344CB8AC3E}">
        <p14:creationId xmlns:p14="http://schemas.microsoft.com/office/powerpoint/2010/main" val="2506797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lvl1pPr>
              <a:defRPr>
                <a:latin typeface="Fira Sans Medium" panose="020B0603050000020004" pitchFamily="34" charset="0"/>
              </a:defRPr>
            </a:lvl1pPr>
          </a:lstStyle>
          <a:p>
            <a:pPr rtl="0"/>
            <a:r>
              <a:rPr lang="es-ES"/>
              <a:t>Haga clic para modificar el estilo de título del patrón</a:t>
            </a:r>
            <a:endParaRPr lang="en-GB"/>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es-ES"/>
              <a:t>Haga clic en el icono para agregar una imagen</a:t>
            </a:r>
            <a:endParaRPr lang="en-GB"/>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es-ES"/>
              <a:t>Haga clic en el icono para agregar una imagen</a:t>
            </a:r>
            <a:endParaRPr lang="en-GB"/>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es-ES"/>
              <a:t>Haga clic en el icono para agregar una imagen</a:t>
            </a:r>
            <a:endParaRPr lang="en-GB"/>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es-ES"/>
              <a:t>Haga clic en el icono para agregar una imagen</a:t>
            </a:r>
            <a:endParaRPr lang="en-GB"/>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atin typeface="Fira Sans Light" panose="020B0403050000020004" pitchFamily="34" charset="0"/>
              </a:defRPr>
            </a:lvl1pPr>
            <a:lvl2pPr>
              <a:buNone/>
              <a:defRPr sz="1900"/>
            </a:lvl2pPr>
            <a:lvl3pPr>
              <a:buNone/>
              <a:defRPr sz="1900"/>
            </a:lvl3pPr>
            <a:lvl4pPr>
              <a:buNone/>
              <a:defRPr sz="1900"/>
            </a:lvl4pPr>
            <a:lvl5pPr>
              <a:buNone/>
              <a:defRPr sz="1900"/>
            </a:lvl5pPr>
          </a:lstStyle>
          <a:p>
            <a:pPr lvl="0" rtl="0"/>
            <a:r>
              <a:rPr lang="es-ES"/>
              <a:t>Haga clic para modificar los estilos de texto del patrón</a:t>
            </a:r>
          </a:p>
        </p:txBody>
      </p:sp>
      <p:sp>
        <p:nvSpPr>
          <p:cNvPr id="5" name="Date Placeholder 3">
            <a:extLst>
              <a:ext uri="{FF2B5EF4-FFF2-40B4-BE49-F238E27FC236}">
                <a16:creationId xmlns:a16="http://schemas.microsoft.com/office/drawing/2014/main" id="{E38541C0-DB0B-029C-3549-D3575E4B47EA}"/>
              </a:ext>
            </a:extLst>
          </p:cNvPr>
          <p:cNvSpPr>
            <a:spLocks noGrp="1"/>
          </p:cNvSpPr>
          <p:nvPr>
            <p:ph type="dt" sz="half" idx="2"/>
          </p:nvPr>
        </p:nvSpPr>
        <p:spPr>
          <a:xfrm>
            <a:off x="550863" y="6514906"/>
            <a:ext cx="262890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Jueves, 4 de enero de 2024</a:t>
            </a:r>
            <a:endParaRPr lang="en-GB"/>
          </a:p>
        </p:txBody>
      </p:sp>
      <p:sp>
        <p:nvSpPr>
          <p:cNvPr id="6" name="Footer Placeholder 4">
            <a:extLst>
              <a:ext uri="{FF2B5EF4-FFF2-40B4-BE49-F238E27FC236}">
                <a16:creationId xmlns:a16="http://schemas.microsoft.com/office/drawing/2014/main" id="{2883FC9F-76F8-9BB0-8BE4-6A74A01C9EB4}"/>
              </a:ext>
            </a:extLst>
          </p:cNvPr>
          <p:cNvSpPr>
            <a:spLocks noGrp="1"/>
          </p:cNvSpPr>
          <p:nvPr>
            <p:ph type="ftr" sz="quarter" idx="3"/>
          </p:nvPr>
        </p:nvSpPr>
        <p:spPr>
          <a:xfrm>
            <a:off x="3359150" y="6514906"/>
            <a:ext cx="637921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Solo de uso interno. Prohibida su distribución fuera de la organización IPD Dental Group</a:t>
            </a:r>
            <a:endParaRPr lang="en-GB"/>
          </a:p>
        </p:txBody>
      </p:sp>
      <p:sp>
        <p:nvSpPr>
          <p:cNvPr id="7" name="Slide Number Placeholder 5">
            <a:extLst>
              <a:ext uri="{FF2B5EF4-FFF2-40B4-BE49-F238E27FC236}">
                <a16:creationId xmlns:a16="http://schemas.microsoft.com/office/drawing/2014/main" id="{8419564C-AFEB-FCB5-0E27-F16D7A2DA0CD}"/>
              </a:ext>
            </a:extLst>
          </p:cNvPr>
          <p:cNvSpPr>
            <a:spLocks noGrp="1"/>
          </p:cNvSpPr>
          <p:nvPr>
            <p:ph type="sldNum" sz="quarter" idx="4"/>
          </p:nvPr>
        </p:nvSpPr>
        <p:spPr>
          <a:xfrm>
            <a:off x="9948863" y="6514906"/>
            <a:ext cx="1692274" cy="138499"/>
          </a:xfrm>
          <a:prstGeom prst="rect">
            <a:avLst/>
          </a:prstGeom>
        </p:spPr>
        <p:txBody>
          <a:bodyPr vert="horz" wrap="square" lIns="0" tIns="0" rIns="0" bIns="0" rtlCol="0" anchor="ctr">
            <a:spAutoFit/>
          </a:bodyPr>
          <a:lstStyle>
            <a:lvl1pPr algn="r">
              <a:defRPr sz="900">
                <a:solidFill>
                  <a:schemeClr val="tx1">
                    <a:lumMod val="65000"/>
                    <a:alpha val="80000"/>
                  </a:schemeClr>
                </a:solidFill>
                <a:latin typeface="Fira Sans Light" panose="020B0403050000020004" pitchFamily="34" charset="0"/>
              </a:defRPr>
            </a:lvl1pPr>
          </a:lstStyle>
          <a:p>
            <a:fld id="{DBA1B0FB-D917-4C8C-928F-313BD683BF39}" type="slidenum">
              <a:rPr lang="en-GB" smtClean="0"/>
              <a:pPr/>
              <a:t>‹#›</a:t>
            </a:fld>
            <a:endParaRPr lang="en-GB"/>
          </a:p>
        </p:txBody>
      </p:sp>
    </p:spTree>
    <p:extLst>
      <p:ext uri="{BB962C8B-B14F-4D97-AF65-F5344CB8AC3E}">
        <p14:creationId xmlns:p14="http://schemas.microsoft.com/office/powerpoint/2010/main" val="3813689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es-ES"/>
              <a:t>Haga clic en el icono para agregar una imagen</a:t>
            </a:r>
            <a:endParaRPr lang="en-GB"/>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en-GB"/>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en-GB" smtClean="0"/>
              <a:t>‹#›</a:t>
            </a:fld>
            <a:endParaRPr lang="en-GB"/>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xmlns=""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es-ES"/>
              <a:t>Haga clic para modificar el estilo de título del patrón</a:t>
            </a:r>
            <a:endParaRPr lang="en-GB"/>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es-ES">
                <a:solidFill>
                  <a:schemeClr val="tx1">
                    <a:alpha val="60000"/>
                  </a:schemeClr>
                </a:solidFill>
              </a:rPr>
              <a:t>Haga clic para modificar el estilo de subtítulo del patrón</a:t>
            </a:r>
            <a:endParaRPr lang="en-GB">
              <a:solidFill>
                <a:schemeClr val="tx1">
                  <a:alpha val="60000"/>
                </a:schemeClr>
              </a:solidFill>
            </a:endParaRPr>
          </a:p>
        </p:txBody>
      </p:sp>
      <p:sp>
        <p:nvSpPr>
          <p:cNvPr id="2" name="Date Placeholder 3">
            <a:extLst>
              <a:ext uri="{FF2B5EF4-FFF2-40B4-BE49-F238E27FC236}">
                <a16:creationId xmlns:a16="http://schemas.microsoft.com/office/drawing/2014/main" id="{32A0AB4F-107E-54A0-7CE3-D68C2E098BF5}"/>
              </a:ext>
            </a:extLst>
          </p:cNvPr>
          <p:cNvSpPr txBox="1">
            <a:spLocks/>
          </p:cNvSpPr>
          <p:nvPr userDrawn="1"/>
        </p:nvSpPr>
        <p:spPr>
          <a:xfrm>
            <a:off x="703263" y="6667306"/>
            <a:ext cx="2628900" cy="138499"/>
          </a:xfrm>
          <a:prstGeom prst="rect">
            <a:avLst/>
          </a:prstGeom>
        </p:spPr>
        <p:txBody>
          <a:bodyPr vert="horz" wrap="square" lIns="0" tIns="0" rIns="0" bIns="0" rtlCol="0" anchor="ctr">
            <a:spAutoFit/>
          </a:bodyPr>
          <a:lstStyle>
            <a:defPPr rtl="0">
              <a:defRPr lang="en-GB"/>
            </a:defPPr>
            <a:lvl1pPr marL="0" algn="l" defTabSz="914400" rtl="0" eaLnBrk="1" latinLnBrk="0" hangingPunct="1">
              <a:defRPr sz="900" kern="1200">
                <a:solidFill>
                  <a:schemeClr val="tx1">
                    <a:lumMod val="65000"/>
                    <a:alpha val="80000"/>
                  </a:schemeClr>
                </a:solidFill>
                <a:latin typeface="Fira Sans Light" panose="020B0403050000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Jueves, 4 de enero de 2024</a:t>
            </a:r>
            <a:endParaRPr lang="en-GB"/>
          </a:p>
        </p:txBody>
      </p:sp>
      <p:sp>
        <p:nvSpPr>
          <p:cNvPr id="3" name="Footer Placeholder 4">
            <a:extLst>
              <a:ext uri="{FF2B5EF4-FFF2-40B4-BE49-F238E27FC236}">
                <a16:creationId xmlns:a16="http://schemas.microsoft.com/office/drawing/2014/main" id="{FD4E61B2-0AA6-54AD-3B9B-B390CA601C9E}"/>
              </a:ext>
            </a:extLst>
          </p:cNvPr>
          <p:cNvSpPr txBox="1">
            <a:spLocks/>
          </p:cNvSpPr>
          <p:nvPr userDrawn="1"/>
        </p:nvSpPr>
        <p:spPr>
          <a:xfrm>
            <a:off x="3511550" y="6667306"/>
            <a:ext cx="6379210" cy="138499"/>
          </a:xfrm>
          <a:prstGeom prst="rect">
            <a:avLst/>
          </a:prstGeom>
        </p:spPr>
        <p:txBody>
          <a:bodyPr vert="horz" wrap="square" lIns="0" tIns="0" rIns="0" bIns="0" rtlCol="0" anchor="ctr">
            <a:spAutoFit/>
          </a:bodyPr>
          <a:lstStyle>
            <a:defPPr rtl="0">
              <a:defRPr lang="en-GB"/>
            </a:defPPr>
            <a:lvl1pPr marL="0" algn="l" defTabSz="914400" rtl="0" eaLnBrk="1" latinLnBrk="0" hangingPunct="1">
              <a:defRPr sz="900" kern="1200">
                <a:solidFill>
                  <a:schemeClr val="tx1">
                    <a:lumMod val="65000"/>
                    <a:alpha val="80000"/>
                  </a:schemeClr>
                </a:solidFill>
                <a:latin typeface="Fira Sans Light" panose="020B0403050000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Solo de uso interno. Prohibida su distribución fuera de la organización IPD Dental Group</a:t>
            </a:r>
            <a:endParaRPr lang="en-GB"/>
          </a:p>
        </p:txBody>
      </p:sp>
      <p:sp>
        <p:nvSpPr>
          <p:cNvPr id="7" name="Slide Number Placeholder 5">
            <a:extLst>
              <a:ext uri="{FF2B5EF4-FFF2-40B4-BE49-F238E27FC236}">
                <a16:creationId xmlns:a16="http://schemas.microsoft.com/office/drawing/2014/main" id="{B25D20DE-E3B9-8FE6-2ED1-23695A190BEB}"/>
              </a:ext>
            </a:extLst>
          </p:cNvPr>
          <p:cNvSpPr txBox="1">
            <a:spLocks/>
          </p:cNvSpPr>
          <p:nvPr userDrawn="1"/>
        </p:nvSpPr>
        <p:spPr>
          <a:xfrm>
            <a:off x="10101263" y="6667306"/>
            <a:ext cx="1692274" cy="138499"/>
          </a:xfrm>
          <a:prstGeom prst="rect">
            <a:avLst/>
          </a:prstGeom>
        </p:spPr>
        <p:txBody>
          <a:bodyPr vert="horz" wrap="square" lIns="0" tIns="0" rIns="0" bIns="0" rtlCol="0" anchor="ctr">
            <a:spAutoFit/>
          </a:bodyPr>
          <a:lstStyle>
            <a:defPPr rtl="0">
              <a:defRPr lang="en-GB"/>
            </a:defPPr>
            <a:lvl1pPr marL="0" algn="r" defTabSz="914400" rtl="0" eaLnBrk="1" latinLnBrk="0" hangingPunct="1">
              <a:defRPr sz="900" kern="1200">
                <a:solidFill>
                  <a:schemeClr val="tx1">
                    <a:lumMod val="65000"/>
                    <a:alpha val="80000"/>
                  </a:schemeClr>
                </a:solidFill>
                <a:latin typeface="Fira Sans Light" panose="020B0403050000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A1B0FB-D917-4C8C-928F-313BD683BF39}" type="slidenum">
              <a:rPr lang="en-GB" smtClean="0"/>
              <a:pPr/>
              <a:t>‹#›</a:t>
            </a:fld>
            <a:endParaRPr lang="en-GB"/>
          </a:p>
        </p:txBody>
      </p:sp>
    </p:spTree>
    <p:extLst>
      <p:ext uri="{BB962C8B-B14F-4D97-AF65-F5344CB8AC3E}">
        <p14:creationId xmlns:p14="http://schemas.microsoft.com/office/powerpoint/2010/main" val="313729878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es-ES"/>
              <a:t>Haga clic en el icono para agregar una imagen</a:t>
            </a:r>
            <a:endParaRPr lang="en-GB"/>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es-ES">
                <a:solidFill>
                  <a:schemeClr val="tx1">
                    <a:alpha val="60000"/>
                  </a:schemeClr>
                </a:solidFill>
              </a:rPr>
              <a:t>Haga clic para modificar el estilo de subtítulo del patrón</a:t>
            </a:r>
            <a:endParaRPr lang="en-GB">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es-ES"/>
              <a:t>Haga clic para modificar el estilo de título del patrón</a:t>
            </a:r>
            <a:endParaRPr lang="en-GB"/>
          </a:p>
        </p:txBody>
      </p:sp>
      <p:sp>
        <p:nvSpPr>
          <p:cNvPr id="2" name="Date Placeholder 3">
            <a:extLst>
              <a:ext uri="{FF2B5EF4-FFF2-40B4-BE49-F238E27FC236}">
                <a16:creationId xmlns:a16="http://schemas.microsoft.com/office/drawing/2014/main" id="{270B5113-8A7B-6057-7F42-0DC15AE52C10}"/>
              </a:ext>
            </a:extLst>
          </p:cNvPr>
          <p:cNvSpPr>
            <a:spLocks noGrp="1"/>
          </p:cNvSpPr>
          <p:nvPr>
            <p:ph type="dt" sz="half" idx="2"/>
          </p:nvPr>
        </p:nvSpPr>
        <p:spPr>
          <a:xfrm>
            <a:off x="550863" y="6514906"/>
            <a:ext cx="262890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Jueves, 4 de enero de 2024</a:t>
            </a:r>
            <a:endParaRPr lang="en-GB"/>
          </a:p>
        </p:txBody>
      </p:sp>
      <p:sp>
        <p:nvSpPr>
          <p:cNvPr id="3" name="Footer Placeholder 4">
            <a:extLst>
              <a:ext uri="{FF2B5EF4-FFF2-40B4-BE49-F238E27FC236}">
                <a16:creationId xmlns:a16="http://schemas.microsoft.com/office/drawing/2014/main" id="{6B574DE2-1846-F16D-D48A-0855D7E1C3A5}"/>
              </a:ext>
            </a:extLst>
          </p:cNvPr>
          <p:cNvSpPr>
            <a:spLocks noGrp="1"/>
          </p:cNvSpPr>
          <p:nvPr>
            <p:ph type="ftr" sz="quarter" idx="3"/>
          </p:nvPr>
        </p:nvSpPr>
        <p:spPr>
          <a:xfrm>
            <a:off x="3359150" y="6514906"/>
            <a:ext cx="637921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Solo de uso interno. Prohibida su distribución fuera de la organización IPD Dental Group</a:t>
            </a:r>
            <a:endParaRPr lang="en-GB"/>
          </a:p>
        </p:txBody>
      </p:sp>
      <p:sp>
        <p:nvSpPr>
          <p:cNvPr id="4" name="Slide Number Placeholder 5">
            <a:extLst>
              <a:ext uri="{FF2B5EF4-FFF2-40B4-BE49-F238E27FC236}">
                <a16:creationId xmlns:a16="http://schemas.microsoft.com/office/drawing/2014/main" id="{9E6065ED-CB8F-4AF8-ECE9-49427603C4C1}"/>
              </a:ext>
            </a:extLst>
          </p:cNvPr>
          <p:cNvSpPr>
            <a:spLocks noGrp="1"/>
          </p:cNvSpPr>
          <p:nvPr>
            <p:ph type="sldNum" sz="quarter" idx="4"/>
          </p:nvPr>
        </p:nvSpPr>
        <p:spPr>
          <a:xfrm>
            <a:off x="9948863" y="6514906"/>
            <a:ext cx="1692274" cy="138499"/>
          </a:xfrm>
          <a:prstGeom prst="rect">
            <a:avLst/>
          </a:prstGeom>
        </p:spPr>
        <p:txBody>
          <a:bodyPr vert="horz" wrap="square" lIns="0" tIns="0" rIns="0" bIns="0" rtlCol="0" anchor="ctr">
            <a:spAutoFit/>
          </a:bodyPr>
          <a:lstStyle>
            <a:lvl1pPr algn="r">
              <a:defRPr sz="900">
                <a:solidFill>
                  <a:schemeClr val="tx1">
                    <a:lumMod val="65000"/>
                    <a:alpha val="80000"/>
                  </a:schemeClr>
                </a:solidFill>
                <a:latin typeface="Fira Sans Light" panose="020B0403050000020004" pitchFamily="34" charset="0"/>
              </a:defRPr>
            </a:lvl1pPr>
          </a:lstStyle>
          <a:p>
            <a:fld id="{DBA1B0FB-D917-4C8C-928F-313BD683BF39}" type="slidenum">
              <a:rPr lang="en-GB" smtClean="0"/>
              <a:pPr/>
              <a:t>‹#›</a:t>
            </a:fld>
            <a:endParaRPr lang="en-GB"/>
          </a:p>
        </p:txBody>
      </p:sp>
    </p:spTree>
    <p:extLst>
      <p:ext uri="{BB962C8B-B14F-4D97-AF65-F5344CB8AC3E}">
        <p14:creationId xmlns:p14="http://schemas.microsoft.com/office/powerpoint/2010/main" val="586802302"/>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GB" dirty="0"/>
            </a:lvl1pPr>
          </a:lstStyle>
          <a:p>
            <a:pPr lvl="0" rtl="0">
              <a:lnSpc>
                <a:spcPct val="100000"/>
              </a:lnSpc>
            </a:pPr>
            <a:r>
              <a:rPr lang="es-ES"/>
              <a:t>Haga clic para modificar el estilo de título del patrón</a:t>
            </a:r>
            <a:endParaRPr lang="en-GB"/>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GB"/>
          </a:p>
        </p:txBody>
      </p:sp>
      <p:sp>
        <p:nvSpPr>
          <p:cNvPr id="7" name="Date Placeholder 3">
            <a:extLst>
              <a:ext uri="{FF2B5EF4-FFF2-40B4-BE49-F238E27FC236}">
                <a16:creationId xmlns:a16="http://schemas.microsoft.com/office/drawing/2014/main" id="{EE01B6F7-00C7-E6A6-441C-FEE1F6126125}"/>
              </a:ext>
            </a:extLst>
          </p:cNvPr>
          <p:cNvSpPr>
            <a:spLocks noGrp="1"/>
          </p:cNvSpPr>
          <p:nvPr>
            <p:ph type="dt" sz="half" idx="2"/>
          </p:nvPr>
        </p:nvSpPr>
        <p:spPr>
          <a:xfrm>
            <a:off x="550863" y="6514906"/>
            <a:ext cx="262890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Jueves, 4 de enero de 2024</a:t>
            </a:r>
            <a:endParaRPr lang="en-GB"/>
          </a:p>
        </p:txBody>
      </p:sp>
      <p:sp>
        <p:nvSpPr>
          <p:cNvPr id="8" name="Footer Placeholder 4">
            <a:extLst>
              <a:ext uri="{FF2B5EF4-FFF2-40B4-BE49-F238E27FC236}">
                <a16:creationId xmlns:a16="http://schemas.microsoft.com/office/drawing/2014/main" id="{D662E74B-6F1B-0B91-8649-16CE0A406266}"/>
              </a:ext>
            </a:extLst>
          </p:cNvPr>
          <p:cNvSpPr>
            <a:spLocks noGrp="1"/>
          </p:cNvSpPr>
          <p:nvPr>
            <p:ph type="ftr" sz="quarter" idx="3"/>
          </p:nvPr>
        </p:nvSpPr>
        <p:spPr>
          <a:xfrm>
            <a:off x="3359150" y="6514906"/>
            <a:ext cx="637921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Solo de uso interno. Prohibida su distribución fuera de la organización IPD Dental Group</a:t>
            </a:r>
            <a:endParaRPr lang="en-GB"/>
          </a:p>
        </p:txBody>
      </p:sp>
      <p:sp>
        <p:nvSpPr>
          <p:cNvPr id="9" name="Slide Number Placeholder 5">
            <a:extLst>
              <a:ext uri="{FF2B5EF4-FFF2-40B4-BE49-F238E27FC236}">
                <a16:creationId xmlns:a16="http://schemas.microsoft.com/office/drawing/2014/main" id="{87367976-03BF-63FC-64CC-0CE3C29A5B1C}"/>
              </a:ext>
            </a:extLst>
          </p:cNvPr>
          <p:cNvSpPr>
            <a:spLocks noGrp="1"/>
          </p:cNvSpPr>
          <p:nvPr>
            <p:ph type="sldNum" sz="quarter" idx="4"/>
          </p:nvPr>
        </p:nvSpPr>
        <p:spPr>
          <a:xfrm>
            <a:off x="9948863" y="6514906"/>
            <a:ext cx="1692274" cy="138499"/>
          </a:xfrm>
          <a:prstGeom prst="rect">
            <a:avLst/>
          </a:prstGeom>
        </p:spPr>
        <p:txBody>
          <a:bodyPr vert="horz" wrap="square" lIns="0" tIns="0" rIns="0" bIns="0" rtlCol="0" anchor="ctr">
            <a:spAutoFit/>
          </a:bodyPr>
          <a:lstStyle>
            <a:lvl1pPr algn="r">
              <a:defRPr sz="900">
                <a:solidFill>
                  <a:schemeClr val="tx1">
                    <a:lumMod val="65000"/>
                    <a:alpha val="80000"/>
                  </a:schemeClr>
                </a:solidFill>
                <a:latin typeface="Fira Sans Light" panose="020B0403050000020004" pitchFamily="34" charset="0"/>
              </a:defRPr>
            </a:lvl1pPr>
          </a:lstStyle>
          <a:p>
            <a:fld id="{DBA1B0FB-D917-4C8C-928F-313BD683BF39}" type="slidenum">
              <a:rPr lang="en-GB" smtClean="0"/>
              <a:pPr/>
              <a:t>‹#›</a:t>
            </a:fld>
            <a:endParaRPr lang="en-GB"/>
          </a:p>
        </p:txBody>
      </p:sp>
    </p:spTree>
    <p:extLst>
      <p:ext uri="{BB962C8B-B14F-4D97-AF65-F5344CB8AC3E}">
        <p14:creationId xmlns:p14="http://schemas.microsoft.com/office/powerpoint/2010/main" val="1879465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es-ES"/>
              <a:t>Haga clic para modificar el estilo de título del patrón</a:t>
            </a:r>
            <a:endParaRPr lang="en-GB"/>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es-ES"/>
              <a:t>Haga clic para modificar los estilos de texto del patrón</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es-ES"/>
              <a:t>Haga clic en el icono para agregar una imagen</a:t>
            </a:r>
            <a:endParaRPr lang="en-GB"/>
          </a:p>
        </p:txBody>
      </p:sp>
      <p:sp>
        <p:nvSpPr>
          <p:cNvPr id="2" name="Date Placeholder 3">
            <a:extLst>
              <a:ext uri="{FF2B5EF4-FFF2-40B4-BE49-F238E27FC236}">
                <a16:creationId xmlns:a16="http://schemas.microsoft.com/office/drawing/2014/main" id="{873B5B83-1305-EC58-8576-1EDFE1A500AA}"/>
              </a:ext>
            </a:extLst>
          </p:cNvPr>
          <p:cNvSpPr>
            <a:spLocks noGrp="1"/>
          </p:cNvSpPr>
          <p:nvPr>
            <p:ph type="dt" sz="half" idx="2"/>
          </p:nvPr>
        </p:nvSpPr>
        <p:spPr>
          <a:xfrm>
            <a:off x="550863" y="6514906"/>
            <a:ext cx="262890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Jueves, 4 de enero de 2024</a:t>
            </a:r>
            <a:endParaRPr lang="en-GB"/>
          </a:p>
        </p:txBody>
      </p:sp>
      <p:sp>
        <p:nvSpPr>
          <p:cNvPr id="3" name="Footer Placeholder 4">
            <a:extLst>
              <a:ext uri="{FF2B5EF4-FFF2-40B4-BE49-F238E27FC236}">
                <a16:creationId xmlns:a16="http://schemas.microsoft.com/office/drawing/2014/main" id="{23C68BB6-2322-556B-A8E9-8EC9772E380F}"/>
              </a:ext>
            </a:extLst>
          </p:cNvPr>
          <p:cNvSpPr>
            <a:spLocks noGrp="1"/>
          </p:cNvSpPr>
          <p:nvPr>
            <p:ph type="ftr" sz="quarter" idx="3"/>
          </p:nvPr>
        </p:nvSpPr>
        <p:spPr>
          <a:xfrm>
            <a:off x="3359150" y="6514906"/>
            <a:ext cx="637921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Solo de uso interno. Prohibida su distribución fuera de la organización IPD Dental Group</a:t>
            </a:r>
            <a:endParaRPr lang="en-GB"/>
          </a:p>
        </p:txBody>
      </p:sp>
      <p:sp>
        <p:nvSpPr>
          <p:cNvPr id="13" name="Slide Number Placeholder 5">
            <a:extLst>
              <a:ext uri="{FF2B5EF4-FFF2-40B4-BE49-F238E27FC236}">
                <a16:creationId xmlns:a16="http://schemas.microsoft.com/office/drawing/2014/main" id="{6414D5AE-8D13-1B46-9753-BD950F2EDB2D}"/>
              </a:ext>
            </a:extLst>
          </p:cNvPr>
          <p:cNvSpPr>
            <a:spLocks noGrp="1"/>
          </p:cNvSpPr>
          <p:nvPr>
            <p:ph type="sldNum" sz="quarter" idx="4"/>
          </p:nvPr>
        </p:nvSpPr>
        <p:spPr>
          <a:xfrm>
            <a:off x="9948863" y="6514906"/>
            <a:ext cx="1692274" cy="138499"/>
          </a:xfrm>
          <a:prstGeom prst="rect">
            <a:avLst/>
          </a:prstGeom>
        </p:spPr>
        <p:txBody>
          <a:bodyPr vert="horz" wrap="square" lIns="0" tIns="0" rIns="0" bIns="0" rtlCol="0" anchor="ctr">
            <a:spAutoFit/>
          </a:bodyPr>
          <a:lstStyle>
            <a:lvl1pPr algn="r">
              <a:defRPr sz="900">
                <a:solidFill>
                  <a:schemeClr val="tx1">
                    <a:lumMod val="65000"/>
                    <a:alpha val="80000"/>
                  </a:schemeClr>
                </a:solidFill>
                <a:latin typeface="Fira Sans Light" panose="020B0403050000020004" pitchFamily="34" charset="0"/>
              </a:defRPr>
            </a:lvl1pPr>
          </a:lstStyle>
          <a:p>
            <a:fld id="{DBA1B0FB-D917-4C8C-928F-313BD683BF39}" type="slidenum">
              <a:rPr lang="en-GB" smtClean="0"/>
              <a:pPr/>
              <a:t>‹#›</a:t>
            </a:fld>
            <a:endParaRPr lang="en-GB"/>
          </a:p>
        </p:txBody>
      </p:sp>
    </p:spTree>
    <p:extLst>
      <p:ext uri="{BB962C8B-B14F-4D97-AF65-F5344CB8AC3E}">
        <p14:creationId xmlns:p14="http://schemas.microsoft.com/office/powerpoint/2010/main" val="1404599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4F7FD9-883B-E468-1A4F-D8E1A668337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DA82369-8F6F-EACF-5820-3EC03F206E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0A55F58-6855-81B1-9EA2-C93BEE1596A7}"/>
              </a:ext>
            </a:extLst>
          </p:cNvPr>
          <p:cNvSpPr>
            <a:spLocks noGrp="1"/>
          </p:cNvSpPr>
          <p:nvPr>
            <p:ph type="dt" sz="half" idx="10"/>
          </p:nvPr>
        </p:nvSpPr>
        <p:spPr/>
        <p:txBody>
          <a:bodyPr/>
          <a:lstStyle/>
          <a:p>
            <a:fld id="{C45F35AD-7D9A-4EC8-B066-2C9154277B8E}" type="datetimeFigureOut">
              <a:rPr lang="es-ES" smtClean="0"/>
              <a:t>10/04/2025</a:t>
            </a:fld>
            <a:endParaRPr lang="es-ES"/>
          </a:p>
        </p:txBody>
      </p:sp>
      <p:sp>
        <p:nvSpPr>
          <p:cNvPr id="5" name="Marcador de pie de página 4">
            <a:extLst>
              <a:ext uri="{FF2B5EF4-FFF2-40B4-BE49-F238E27FC236}">
                <a16:creationId xmlns:a16="http://schemas.microsoft.com/office/drawing/2014/main" id="{36622D23-D7A9-FB3B-EAD9-29A7FCCF7F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B90C4E-188B-3670-ABB9-483E462547D5}"/>
              </a:ext>
            </a:extLst>
          </p:cNvPr>
          <p:cNvSpPr>
            <a:spLocks noGrp="1"/>
          </p:cNvSpPr>
          <p:nvPr>
            <p:ph type="sldNum" sz="quarter" idx="12"/>
          </p:nvPr>
        </p:nvSpPr>
        <p:spPr/>
        <p:txBody>
          <a:bodyPr/>
          <a:lstStyle/>
          <a:p>
            <a:fld id="{8D06D43D-312B-4C87-BD92-3081A3AC123E}" type="slidenum">
              <a:rPr lang="es-ES" smtClean="0"/>
              <a:t>‹#›</a:t>
            </a:fld>
            <a:endParaRPr lang="es-ES"/>
          </a:p>
        </p:txBody>
      </p:sp>
    </p:spTree>
    <p:extLst>
      <p:ext uri="{BB962C8B-B14F-4D97-AF65-F5344CB8AC3E}">
        <p14:creationId xmlns:p14="http://schemas.microsoft.com/office/powerpoint/2010/main" val="1436543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xmlns=""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en-GB"/>
              <a:t>Team</a:t>
            </a:r>
          </a:p>
        </p:txBody>
      </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es-ES"/>
              <a:t>Haga clic en el icono para agregar una imagen</a:t>
            </a:r>
            <a:endParaRPr lang="en-GB"/>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es-ES"/>
              <a:t>Haga clic en el icono para agregar una imagen</a:t>
            </a:r>
            <a:endParaRPr lang="en-GB"/>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es-ES"/>
              <a:t>Haga clic en el icono para agregar una imagen</a:t>
            </a:r>
            <a:endParaRPr lang="en-GB"/>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es-ES"/>
              <a:t>Haga clic en el icono para agregar una imagen</a:t>
            </a:r>
            <a:endParaRPr lang="en-GB"/>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en-GB"/>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en-GB"/>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en-GB"/>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en-GB"/>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en-GB"/>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en-GB"/>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en-GB"/>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en-GB"/>
              <a:t>Title</a:t>
            </a:r>
          </a:p>
        </p:txBody>
      </p:sp>
      <p:sp>
        <p:nvSpPr>
          <p:cNvPr id="4" name="Date Placeholder 3">
            <a:extLst>
              <a:ext uri="{FF2B5EF4-FFF2-40B4-BE49-F238E27FC236}">
                <a16:creationId xmlns:a16="http://schemas.microsoft.com/office/drawing/2014/main" id="{CEEC0DA6-9339-BE90-41BA-A566593A3B95}"/>
              </a:ext>
            </a:extLst>
          </p:cNvPr>
          <p:cNvSpPr>
            <a:spLocks noGrp="1"/>
          </p:cNvSpPr>
          <p:nvPr>
            <p:ph type="dt" sz="half" idx="2"/>
          </p:nvPr>
        </p:nvSpPr>
        <p:spPr>
          <a:xfrm>
            <a:off x="550863" y="6514906"/>
            <a:ext cx="262890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Jueves, 4 de enero de 2024</a:t>
            </a:r>
            <a:endParaRPr lang="en-GB"/>
          </a:p>
        </p:txBody>
      </p:sp>
      <p:sp>
        <p:nvSpPr>
          <p:cNvPr id="5" name="Footer Placeholder 4">
            <a:extLst>
              <a:ext uri="{FF2B5EF4-FFF2-40B4-BE49-F238E27FC236}">
                <a16:creationId xmlns:a16="http://schemas.microsoft.com/office/drawing/2014/main" id="{F55172A8-6201-C965-8224-03DEA15DE429}"/>
              </a:ext>
            </a:extLst>
          </p:cNvPr>
          <p:cNvSpPr>
            <a:spLocks noGrp="1"/>
          </p:cNvSpPr>
          <p:nvPr>
            <p:ph type="ftr" sz="quarter" idx="3"/>
          </p:nvPr>
        </p:nvSpPr>
        <p:spPr>
          <a:xfrm>
            <a:off x="3359150" y="6514906"/>
            <a:ext cx="637921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Solo de uso interno. Prohibida su distribución fuera de la organización IPD Dental Group</a:t>
            </a:r>
            <a:endParaRPr lang="en-GB"/>
          </a:p>
        </p:txBody>
      </p:sp>
      <p:sp>
        <p:nvSpPr>
          <p:cNvPr id="7" name="Slide Number Placeholder 5">
            <a:extLst>
              <a:ext uri="{FF2B5EF4-FFF2-40B4-BE49-F238E27FC236}">
                <a16:creationId xmlns:a16="http://schemas.microsoft.com/office/drawing/2014/main" id="{E5BE62EB-265C-E28A-1607-617AF636A15D}"/>
              </a:ext>
            </a:extLst>
          </p:cNvPr>
          <p:cNvSpPr>
            <a:spLocks noGrp="1"/>
          </p:cNvSpPr>
          <p:nvPr>
            <p:ph type="sldNum" sz="quarter" idx="4"/>
          </p:nvPr>
        </p:nvSpPr>
        <p:spPr>
          <a:xfrm>
            <a:off x="9948863" y="6514906"/>
            <a:ext cx="1692274" cy="138499"/>
          </a:xfrm>
          <a:prstGeom prst="rect">
            <a:avLst/>
          </a:prstGeom>
        </p:spPr>
        <p:txBody>
          <a:bodyPr vert="horz" wrap="square" lIns="0" tIns="0" rIns="0" bIns="0" rtlCol="0" anchor="ctr">
            <a:spAutoFit/>
          </a:bodyPr>
          <a:lstStyle>
            <a:lvl1pPr algn="r">
              <a:defRPr sz="900">
                <a:solidFill>
                  <a:schemeClr val="tx1">
                    <a:lumMod val="65000"/>
                    <a:alpha val="80000"/>
                  </a:schemeClr>
                </a:solidFill>
                <a:latin typeface="Fira Sans Light" panose="020B0403050000020004" pitchFamily="34" charset="0"/>
              </a:defRPr>
            </a:lvl1pPr>
          </a:lstStyle>
          <a:p>
            <a:fld id="{DBA1B0FB-D917-4C8C-928F-313BD683BF39}" type="slidenum">
              <a:rPr lang="en-GB" smtClean="0"/>
              <a:pPr/>
              <a:t>‹#›</a:t>
            </a:fld>
            <a:endParaRPr lang="en-GB"/>
          </a:p>
        </p:txBody>
      </p:sp>
    </p:spTree>
    <p:extLst>
      <p:ext uri="{BB962C8B-B14F-4D97-AF65-F5344CB8AC3E}">
        <p14:creationId xmlns:p14="http://schemas.microsoft.com/office/powerpoint/2010/main" val="2135432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s-ES"/>
              <a:t>Haga clic para modificar el estilo de título del patrón</a:t>
            </a:r>
            <a:endParaRPr lang="en-GB"/>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GB"/>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GB" sz="1400" b="0" cap="all" spc="200" baseline="0" dirty="0">
                <a:solidFill>
                  <a:schemeClr val="tx1"/>
                </a:solidFill>
              </a:defRPr>
            </a:lvl1pPr>
          </a:lstStyle>
          <a:p>
            <a:pPr marL="228600" lvl="0" indent="-228600" rtl="0"/>
            <a:r>
              <a:rPr lang="es-ES"/>
              <a:t>Haga clic para modificar los estilos de texto del patrón</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GB"/>
          </a:p>
        </p:txBody>
      </p:sp>
      <p:sp>
        <p:nvSpPr>
          <p:cNvPr id="7" name="Date Placeholder 3">
            <a:extLst>
              <a:ext uri="{FF2B5EF4-FFF2-40B4-BE49-F238E27FC236}">
                <a16:creationId xmlns:a16="http://schemas.microsoft.com/office/drawing/2014/main" id="{A5E40099-35B4-1CA8-24AA-F6ECCFB5D2F7}"/>
              </a:ext>
            </a:extLst>
          </p:cNvPr>
          <p:cNvSpPr>
            <a:spLocks noGrp="1"/>
          </p:cNvSpPr>
          <p:nvPr>
            <p:ph type="dt" sz="half" idx="10"/>
          </p:nvPr>
        </p:nvSpPr>
        <p:spPr>
          <a:xfrm>
            <a:off x="550863" y="6514906"/>
            <a:ext cx="262890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Jueves, 4 de enero de 2024</a:t>
            </a:r>
            <a:endParaRPr lang="en-GB"/>
          </a:p>
        </p:txBody>
      </p:sp>
      <p:sp>
        <p:nvSpPr>
          <p:cNvPr id="8" name="Footer Placeholder 4">
            <a:extLst>
              <a:ext uri="{FF2B5EF4-FFF2-40B4-BE49-F238E27FC236}">
                <a16:creationId xmlns:a16="http://schemas.microsoft.com/office/drawing/2014/main" id="{B819E00C-59A8-1E48-5900-AD4231F2F9CB}"/>
              </a:ext>
            </a:extLst>
          </p:cNvPr>
          <p:cNvSpPr>
            <a:spLocks noGrp="1"/>
          </p:cNvSpPr>
          <p:nvPr>
            <p:ph type="ftr" sz="quarter" idx="11"/>
          </p:nvPr>
        </p:nvSpPr>
        <p:spPr>
          <a:xfrm>
            <a:off x="3359150" y="6514906"/>
            <a:ext cx="637921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Solo de uso interno. Prohibida su distribución fuera de la organización IPD Dental Group</a:t>
            </a:r>
            <a:endParaRPr lang="en-GB"/>
          </a:p>
        </p:txBody>
      </p:sp>
      <p:sp>
        <p:nvSpPr>
          <p:cNvPr id="14" name="Slide Number Placeholder 5">
            <a:extLst>
              <a:ext uri="{FF2B5EF4-FFF2-40B4-BE49-F238E27FC236}">
                <a16:creationId xmlns:a16="http://schemas.microsoft.com/office/drawing/2014/main" id="{27A1E8B8-646A-381C-2B6C-6CD065B7BC57}"/>
              </a:ext>
            </a:extLst>
          </p:cNvPr>
          <p:cNvSpPr>
            <a:spLocks noGrp="1"/>
          </p:cNvSpPr>
          <p:nvPr>
            <p:ph type="sldNum" sz="quarter" idx="12"/>
          </p:nvPr>
        </p:nvSpPr>
        <p:spPr>
          <a:xfrm>
            <a:off x="9948863" y="6514906"/>
            <a:ext cx="1692274" cy="138499"/>
          </a:xfrm>
          <a:prstGeom prst="rect">
            <a:avLst/>
          </a:prstGeom>
        </p:spPr>
        <p:txBody>
          <a:bodyPr vert="horz" wrap="square" lIns="0" tIns="0" rIns="0" bIns="0" rtlCol="0" anchor="ctr">
            <a:spAutoFit/>
          </a:bodyPr>
          <a:lstStyle>
            <a:lvl1pPr algn="r">
              <a:defRPr sz="900">
                <a:solidFill>
                  <a:schemeClr val="tx1">
                    <a:lumMod val="65000"/>
                    <a:alpha val="80000"/>
                  </a:schemeClr>
                </a:solidFill>
                <a:latin typeface="Fira Sans Light" panose="020B0403050000020004" pitchFamily="34" charset="0"/>
              </a:defRPr>
            </a:lvl1pPr>
          </a:lstStyle>
          <a:p>
            <a:fld id="{DBA1B0FB-D917-4C8C-928F-313BD683BF39}" type="slidenum">
              <a:rPr lang="en-GB" smtClean="0"/>
              <a:pPr/>
              <a:t>‹#›</a:t>
            </a:fld>
            <a:endParaRPr lang="en-GB"/>
          </a:p>
        </p:txBody>
      </p:sp>
    </p:spTree>
    <p:extLst>
      <p:ext uri="{BB962C8B-B14F-4D97-AF65-F5344CB8AC3E}">
        <p14:creationId xmlns:p14="http://schemas.microsoft.com/office/powerpoint/2010/main" val="967983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GB"/>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s-ES"/>
              <a:t>Haga clic para modificar el estilo de título del patrón</a:t>
            </a:r>
            <a:endParaRPr lang="en-GB"/>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Fira Sans Light" panose="020B0403050000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GB" sz="2000" b="0" cap="all" spc="200" baseline="0" dirty="0">
                <a:solidFill>
                  <a:schemeClr val="tx1"/>
                </a:solidFill>
                <a:latin typeface="Fira Sans Light" panose="020B0403050000020004" pitchFamily="34" charset="0"/>
              </a:defRPr>
            </a:lvl1pPr>
          </a:lstStyle>
          <a:p>
            <a:pPr marL="228600" lvl="0" indent="-228600" rtl="0"/>
            <a:r>
              <a:rPr lang="es-ES"/>
              <a:t>Haga clic para modificar los estilos de texto del patrón</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GB"/>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GB" sz="2000" b="0" cap="all" spc="200" baseline="0" dirty="0">
                <a:solidFill>
                  <a:schemeClr val="tx1"/>
                </a:solidFill>
                <a:latin typeface="Fira Sans Light" panose="020B0403050000020004" pitchFamily="34" charset="0"/>
              </a:defRPr>
            </a:lvl1pPr>
          </a:lstStyle>
          <a:p>
            <a:pPr marL="228600" lvl="0" indent="-228600" rtl="0"/>
            <a:r>
              <a:rPr lang="en-GB"/>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GB"/>
          </a:p>
        </p:txBody>
      </p:sp>
      <p:sp>
        <p:nvSpPr>
          <p:cNvPr id="4" name="Date Placeholder 3">
            <a:extLst>
              <a:ext uri="{FF2B5EF4-FFF2-40B4-BE49-F238E27FC236}">
                <a16:creationId xmlns:a16="http://schemas.microsoft.com/office/drawing/2014/main" id="{21D78734-F87D-336E-C02C-B9F8BBF8B897}"/>
              </a:ext>
            </a:extLst>
          </p:cNvPr>
          <p:cNvSpPr>
            <a:spLocks noGrp="1"/>
          </p:cNvSpPr>
          <p:nvPr>
            <p:ph type="dt" sz="half" idx="15"/>
          </p:nvPr>
        </p:nvSpPr>
        <p:spPr>
          <a:xfrm>
            <a:off x="550863" y="6514906"/>
            <a:ext cx="262890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Jueves, 4 de enero de 2024</a:t>
            </a:r>
            <a:endParaRPr lang="en-GB"/>
          </a:p>
        </p:txBody>
      </p:sp>
      <p:sp>
        <p:nvSpPr>
          <p:cNvPr id="5" name="Footer Placeholder 4">
            <a:extLst>
              <a:ext uri="{FF2B5EF4-FFF2-40B4-BE49-F238E27FC236}">
                <a16:creationId xmlns:a16="http://schemas.microsoft.com/office/drawing/2014/main" id="{F3508C5B-2A22-93CB-1CDC-4A8AED55B41B}"/>
              </a:ext>
            </a:extLst>
          </p:cNvPr>
          <p:cNvSpPr>
            <a:spLocks noGrp="1"/>
          </p:cNvSpPr>
          <p:nvPr>
            <p:ph type="ftr" sz="quarter" idx="16"/>
          </p:nvPr>
        </p:nvSpPr>
        <p:spPr>
          <a:xfrm>
            <a:off x="3359150" y="6514906"/>
            <a:ext cx="637921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Solo de uso interno. Prohibida su distribución fuera de la organización IPD Dental Group</a:t>
            </a:r>
            <a:endParaRPr lang="en-GB"/>
          </a:p>
        </p:txBody>
      </p:sp>
      <p:sp>
        <p:nvSpPr>
          <p:cNvPr id="7" name="Slide Number Placeholder 5">
            <a:extLst>
              <a:ext uri="{FF2B5EF4-FFF2-40B4-BE49-F238E27FC236}">
                <a16:creationId xmlns:a16="http://schemas.microsoft.com/office/drawing/2014/main" id="{2029CC6C-9714-F120-9528-0A376A381D94}"/>
              </a:ext>
            </a:extLst>
          </p:cNvPr>
          <p:cNvSpPr>
            <a:spLocks noGrp="1"/>
          </p:cNvSpPr>
          <p:nvPr>
            <p:ph type="sldNum" sz="quarter" idx="17"/>
          </p:nvPr>
        </p:nvSpPr>
        <p:spPr>
          <a:xfrm>
            <a:off x="9948863" y="6514906"/>
            <a:ext cx="1692274" cy="138499"/>
          </a:xfrm>
          <a:prstGeom prst="rect">
            <a:avLst/>
          </a:prstGeom>
        </p:spPr>
        <p:txBody>
          <a:bodyPr vert="horz" wrap="square" lIns="0" tIns="0" rIns="0" bIns="0" rtlCol="0" anchor="ctr">
            <a:spAutoFit/>
          </a:bodyPr>
          <a:lstStyle>
            <a:lvl1pPr algn="r">
              <a:defRPr sz="900">
                <a:solidFill>
                  <a:schemeClr val="tx1">
                    <a:lumMod val="65000"/>
                    <a:alpha val="80000"/>
                  </a:schemeClr>
                </a:solidFill>
                <a:latin typeface="Fira Sans Light" panose="020B0403050000020004" pitchFamily="34" charset="0"/>
              </a:defRPr>
            </a:lvl1pPr>
          </a:lstStyle>
          <a:p>
            <a:fld id="{DBA1B0FB-D917-4C8C-928F-313BD683BF39}" type="slidenum">
              <a:rPr lang="en-GB" smtClean="0"/>
              <a:pPr/>
              <a:t>‹#›</a:t>
            </a:fld>
            <a:endParaRPr lang="en-GB"/>
          </a:p>
        </p:txBody>
      </p:sp>
    </p:spTree>
    <p:extLst>
      <p:ext uri="{BB962C8B-B14F-4D97-AF65-F5344CB8AC3E}">
        <p14:creationId xmlns:p14="http://schemas.microsoft.com/office/powerpoint/2010/main" val="1270703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es-ES"/>
              <a:t>Haga clic para modificar el estilo de título del patrón</a:t>
            </a:r>
            <a:endParaRPr lang="en-GB"/>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es-ES"/>
              <a:t>Haga clic en el icono para agregar una imagen</a:t>
            </a:r>
            <a:endParaRPr lang="en-GB"/>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es-ES"/>
              <a:t>Haga clic para modificar los estilos de texto del patrón</a:t>
            </a:r>
          </a:p>
        </p:txBody>
      </p:sp>
      <p:sp>
        <p:nvSpPr>
          <p:cNvPr id="2" name="Date Placeholder 3">
            <a:extLst>
              <a:ext uri="{FF2B5EF4-FFF2-40B4-BE49-F238E27FC236}">
                <a16:creationId xmlns:a16="http://schemas.microsoft.com/office/drawing/2014/main" id="{A8029157-B960-7610-1CF4-16EE43FD2534}"/>
              </a:ext>
            </a:extLst>
          </p:cNvPr>
          <p:cNvSpPr>
            <a:spLocks noGrp="1"/>
          </p:cNvSpPr>
          <p:nvPr>
            <p:ph type="dt" sz="half" idx="2"/>
          </p:nvPr>
        </p:nvSpPr>
        <p:spPr>
          <a:xfrm>
            <a:off x="550863" y="6514906"/>
            <a:ext cx="262890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Jueves, 4 de enero de 2024</a:t>
            </a:r>
            <a:endParaRPr lang="en-GB"/>
          </a:p>
        </p:txBody>
      </p:sp>
      <p:sp>
        <p:nvSpPr>
          <p:cNvPr id="3" name="Footer Placeholder 4">
            <a:extLst>
              <a:ext uri="{FF2B5EF4-FFF2-40B4-BE49-F238E27FC236}">
                <a16:creationId xmlns:a16="http://schemas.microsoft.com/office/drawing/2014/main" id="{B6718B41-E38B-47B9-934D-104956C71CB6}"/>
              </a:ext>
            </a:extLst>
          </p:cNvPr>
          <p:cNvSpPr>
            <a:spLocks noGrp="1"/>
          </p:cNvSpPr>
          <p:nvPr>
            <p:ph type="ftr" sz="quarter" idx="3"/>
          </p:nvPr>
        </p:nvSpPr>
        <p:spPr>
          <a:xfrm>
            <a:off x="3359150" y="6514906"/>
            <a:ext cx="637921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Solo de uso interno. Prohibida su distribución fuera de la organización IPD Dental Group</a:t>
            </a:r>
            <a:endParaRPr lang="en-GB"/>
          </a:p>
        </p:txBody>
      </p:sp>
      <p:sp>
        <p:nvSpPr>
          <p:cNvPr id="11" name="Slide Number Placeholder 5">
            <a:extLst>
              <a:ext uri="{FF2B5EF4-FFF2-40B4-BE49-F238E27FC236}">
                <a16:creationId xmlns:a16="http://schemas.microsoft.com/office/drawing/2014/main" id="{2B801D9C-DC80-6817-2563-0327BAADDCC7}"/>
              </a:ext>
            </a:extLst>
          </p:cNvPr>
          <p:cNvSpPr>
            <a:spLocks noGrp="1"/>
          </p:cNvSpPr>
          <p:nvPr>
            <p:ph type="sldNum" sz="quarter" idx="4"/>
          </p:nvPr>
        </p:nvSpPr>
        <p:spPr>
          <a:xfrm>
            <a:off x="9948863" y="6514906"/>
            <a:ext cx="1692274" cy="138499"/>
          </a:xfrm>
          <a:prstGeom prst="rect">
            <a:avLst/>
          </a:prstGeom>
        </p:spPr>
        <p:txBody>
          <a:bodyPr vert="horz" wrap="square" lIns="0" tIns="0" rIns="0" bIns="0" rtlCol="0" anchor="ctr">
            <a:spAutoFit/>
          </a:bodyPr>
          <a:lstStyle>
            <a:lvl1pPr algn="r">
              <a:defRPr sz="900">
                <a:solidFill>
                  <a:schemeClr val="tx1">
                    <a:lumMod val="65000"/>
                    <a:alpha val="80000"/>
                  </a:schemeClr>
                </a:solidFill>
                <a:latin typeface="Fira Sans Light" panose="020B0403050000020004" pitchFamily="34" charset="0"/>
              </a:defRPr>
            </a:lvl1pPr>
          </a:lstStyle>
          <a:p>
            <a:fld id="{DBA1B0FB-D917-4C8C-928F-313BD683BF39}" type="slidenum">
              <a:rPr lang="en-GB" smtClean="0"/>
              <a:pPr/>
              <a:t>‹#›</a:t>
            </a:fld>
            <a:endParaRPr lang="en-GB"/>
          </a:p>
        </p:txBody>
      </p:sp>
    </p:spTree>
    <p:extLst>
      <p:ext uri="{BB962C8B-B14F-4D97-AF65-F5344CB8AC3E}">
        <p14:creationId xmlns:p14="http://schemas.microsoft.com/office/powerpoint/2010/main" val="17924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es-ES"/>
              <a:t>Haga clic para modificar el estilo de título del patrón</a:t>
            </a:r>
            <a:endParaRPr lang="en-GB"/>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es-ES">
                <a:solidFill>
                  <a:schemeClr val="tx1">
                    <a:alpha val="60000"/>
                  </a:schemeClr>
                </a:solidFill>
              </a:rPr>
              <a:t>Haga clic para modificar el estilo de subtítulo del patrón</a:t>
            </a:r>
            <a:endParaRPr lang="en-GB">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es-ES"/>
              <a:t>Haga clic en el icono para agregar una imagen</a:t>
            </a:r>
            <a:endParaRPr lang="en-GB"/>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es-ES"/>
              <a:t>Haga clic en el icono para agregar una imagen</a:t>
            </a:r>
            <a:endParaRPr lang="en-GB"/>
          </a:p>
        </p:txBody>
      </p:sp>
      <p:sp>
        <p:nvSpPr>
          <p:cNvPr id="4" name="Date Placeholder 3">
            <a:extLst>
              <a:ext uri="{FF2B5EF4-FFF2-40B4-BE49-F238E27FC236}">
                <a16:creationId xmlns:a16="http://schemas.microsoft.com/office/drawing/2014/main" id="{A80BF71A-E79C-5A15-042B-B8588503E0BB}"/>
              </a:ext>
            </a:extLst>
          </p:cNvPr>
          <p:cNvSpPr>
            <a:spLocks noGrp="1"/>
          </p:cNvSpPr>
          <p:nvPr>
            <p:ph type="dt" sz="half" idx="2"/>
          </p:nvPr>
        </p:nvSpPr>
        <p:spPr>
          <a:xfrm>
            <a:off x="550863" y="6514906"/>
            <a:ext cx="262890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Jueves, 4 de enero de 2024</a:t>
            </a:r>
            <a:endParaRPr lang="en-GB"/>
          </a:p>
        </p:txBody>
      </p:sp>
      <p:sp>
        <p:nvSpPr>
          <p:cNvPr id="5" name="Footer Placeholder 4">
            <a:extLst>
              <a:ext uri="{FF2B5EF4-FFF2-40B4-BE49-F238E27FC236}">
                <a16:creationId xmlns:a16="http://schemas.microsoft.com/office/drawing/2014/main" id="{6A97DE2E-17A5-EB60-FEF4-058A3727246F}"/>
              </a:ext>
            </a:extLst>
          </p:cNvPr>
          <p:cNvSpPr>
            <a:spLocks noGrp="1"/>
          </p:cNvSpPr>
          <p:nvPr>
            <p:ph type="ftr" sz="quarter" idx="3"/>
          </p:nvPr>
        </p:nvSpPr>
        <p:spPr>
          <a:xfrm>
            <a:off x="3359150" y="6514906"/>
            <a:ext cx="637921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Solo de uso interno. Prohibida su distribución fuera de la organización IPD Dental Group</a:t>
            </a:r>
            <a:endParaRPr lang="en-GB"/>
          </a:p>
        </p:txBody>
      </p:sp>
      <p:sp>
        <p:nvSpPr>
          <p:cNvPr id="6" name="Slide Number Placeholder 5">
            <a:extLst>
              <a:ext uri="{FF2B5EF4-FFF2-40B4-BE49-F238E27FC236}">
                <a16:creationId xmlns:a16="http://schemas.microsoft.com/office/drawing/2014/main" id="{7BA370DC-90BC-1BC5-7EC8-5FB2F019A078}"/>
              </a:ext>
            </a:extLst>
          </p:cNvPr>
          <p:cNvSpPr>
            <a:spLocks noGrp="1"/>
          </p:cNvSpPr>
          <p:nvPr>
            <p:ph type="sldNum" sz="quarter" idx="4"/>
          </p:nvPr>
        </p:nvSpPr>
        <p:spPr>
          <a:xfrm>
            <a:off x="9948863" y="6514906"/>
            <a:ext cx="1692274" cy="138499"/>
          </a:xfrm>
          <a:prstGeom prst="rect">
            <a:avLst/>
          </a:prstGeom>
        </p:spPr>
        <p:txBody>
          <a:bodyPr vert="horz" wrap="square" lIns="0" tIns="0" rIns="0" bIns="0" rtlCol="0" anchor="ctr">
            <a:spAutoFit/>
          </a:bodyPr>
          <a:lstStyle>
            <a:lvl1pPr algn="r">
              <a:defRPr sz="900">
                <a:solidFill>
                  <a:schemeClr val="tx1">
                    <a:lumMod val="65000"/>
                    <a:alpha val="80000"/>
                  </a:schemeClr>
                </a:solidFill>
                <a:latin typeface="Fira Sans Light" panose="020B0403050000020004" pitchFamily="34" charset="0"/>
              </a:defRPr>
            </a:lvl1pPr>
          </a:lstStyle>
          <a:p>
            <a:fld id="{DBA1B0FB-D917-4C8C-928F-313BD683BF39}" type="slidenum">
              <a:rPr lang="en-GB" smtClean="0"/>
              <a:pPr/>
              <a:t>‹#›</a:t>
            </a:fld>
            <a:endParaRPr lang="en-GB"/>
          </a:p>
        </p:txBody>
      </p:sp>
    </p:spTree>
    <p:extLst>
      <p:ext uri="{BB962C8B-B14F-4D97-AF65-F5344CB8AC3E}">
        <p14:creationId xmlns:p14="http://schemas.microsoft.com/office/powerpoint/2010/main" val="4280467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es-ES"/>
              <a:t>Haga clic para modificar el estilo de título del patrón</a:t>
            </a:r>
            <a:endParaRPr lang="en-GB"/>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a:t>Haga clic para modificar el estilo de subtítulo del patrón</a:t>
            </a:r>
            <a:endParaRPr lang="en-GB"/>
          </a:p>
        </p:txBody>
      </p:sp>
      <p:sp>
        <p:nvSpPr>
          <p:cNvPr id="4" name="Date Placeholder 3">
            <a:extLst>
              <a:ext uri="{FF2B5EF4-FFF2-40B4-BE49-F238E27FC236}">
                <a16:creationId xmlns:a16="http://schemas.microsoft.com/office/drawing/2014/main" id="{046A3D0D-E120-3E92-44F8-57BEE29584C3}"/>
              </a:ext>
            </a:extLst>
          </p:cNvPr>
          <p:cNvSpPr>
            <a:spLocks noGrp="1"/>
          </p:cNvSpPr>
          <p:nvPr>
            <p:ph type="dt" sz="half" idx="2"/>
          </p:nvPr>
        </p:nvSpPr>
        <p:spPr>
          <a:xfrm>
            <a:off x="550863" y="6514906"/>
            <a:ext cx="262890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Jueves, 4 de enero de 2024</a:t>
            </a:r>
            <a:endParaRPr lang="en-GB"/>
          </a:p>
        </p:txBody>
      </p:sp>
      <p:sp>
        <p:nvSpPr>
          <p:cNvPr id="5" name="Footer Placeholder 4">
            <a:extLst>
              <a:ext uri="{FF2B5EF4-FFF2-40B4-BE49-F238E27FC236}">
                <a16:creationId xmlns:a16="http://schemas.microsoft.com/office/drawing/2014/main" id="{414C9EC0-ADDD-C967-F392-7E9F84BF887D}"/>
              </a:ext>
            </a:extLst>
          </p:cNvPr>
          <p:cNvSpPr>
            <a:spLocks noGrp="1"/>
          </p:cNvSpPr>
          <p:nvPr>
            <p:ph type="ftr" sz="quarter" idx="3"/>
          </p:nvPr>
        </p:nvSpPr>
        <p:spPr>
          <a:xfrm>
            <a:off x="3359150" y="6514906"/>
            <a:ext cx="637921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Solo de uso interno. Prohibida su distribución fuera de la organización IPD Dental Group</a:t>
            </a:r>
            <a:endParaRPr lang="en-GB"/>
          </a:p>
        </p:txBody>
      </p:sp>
      <p:sp>
        <p:nvSpPr>
          <p:cNvPr id="9" name="Slide Number Placeholder 5">
            <a:extLst>
              <a:ext uri="{FF2B5EF4-FFF2-40B4-BE49-F238E27FC236}">
                <a16:creationId xmlns:a16="http://schemas.microsoft.com/office/drawing/2014/main" id="{F0C826C8-7B6F-4B69-0CD7-05B1D5473F6E}"/>
              </a:ext>
            </a:extLst>
          </p:cNvPr>
          <p:cNvSpPr>
            <a:spLocks noGrp="1"/>
          </p:cNvSpPr>
          <p:nvPr>
            <p:ph type="sldNum" sz="quarter" idx="4"/>
          </p:nvPr>
        </p:nvSpPr>
        <p:spPr>
          <a:xfrm>
            <a:off x="9948863" y="6514906"/>
            <a:ext cx="1692274" cy="138499"/>
          </a:xfrm>
          <a:prstGeom prst="rect">
            <a:avLst/>
          </a:prstGeom>
        </p:spPr>
        <p:txBody>
          <a:bodyPr vert="horz" wrap="square" lIns="0" tIns="0" rIns="0" bIns="0" rtlCol="0" anchor="ctr">
            <a:spAutoFit/>
          </a:bodyPr>
          <a:lstStyle>
            <a:lvl1pPr algn="r">
              <a:defRPr sz="900">
                <a:solidFill>
                  <a:schemeClr val="tx1">
                    <a:lumMod val="65000"/>
                    <a:alpha val="80000"/>
                  </a:schemeClr>
                </a:solidFill>
                <a:latin typeface="Fira Sans Light" panose="020B0403050000020004" pitchFamily="34" charset="0"/>
              </a:defRPr>
            </a:lvl1pPr>
          </a:lstStyle>
          <a:p>
            <a:fld id="{DBA1B0FB-D917-4C8C-928F-313BD683BF39}" type="slidenum">
              <a:rPr lang="en-GB" smtClean="0"/>
              <a:pPr/>
              <a:t>‹#›</a:t>
            </a:fld>
            <a:endParaRPr lang="en-GB"/>
          </a:p>
        </p:txBody>
      </p:sp>
    </p:spTree>
    <p:extLst>
      <p:ext uri="{BB962C8B-B14F-4D97-AF65-F5344CB8AC3E}">
        <p14:creationId xmlns:p14="http://schemas.microsoft.com/office/powerpoint/2010/main" val="28777347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es-ES"/>
              <a:t>Haga clic para modificar el estilo de título del patrón</a:t>
            </a:r>
            <a:endParaRPr lang="en-GB"/>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GB"/>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GB"/>
          </a:p>
        </p:txBody>
      </p:sp>
      <p:sp>
        <p:nvSpPr>
          <p:cNvPr id="6" name="Date Placeholder 3">
            <a:extLst>
              <a:ext uri="{FF2B5EF4-FFF2-40B4-BE49-F238E27FC236}">
                <a16:creationId xmlns:a16="http://schemas.microsoft.com/office/drawing/2014/main" id="{EA312367-5E45-4650-1121-66F6AC097F94}"/>
              </a:ext>
            </a:extLst>
          </p:cNvPr>
          <p:cNvSpPr>
            <a:spLocks noGrp="1"/>
          </p:cNvSpPr>
          <p:nvPr>
            <p:ph type="dt" sz="half" idx="14"/>
          </p:nvPr>
        </p:nvSpPr>
        <p:spPr>
          <a:xfrm>
            <a:off x="550863" y="6514906"/>
            <a:ext cx="262890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Jueves, 4 de enero de 2024</a:t>
            </a:r>
            <a:endParaRPr lang="en-GB"/>
          </a:p>
        </p:txBody>
      </p:sp>
      <p:sp>
        <p:nvSpPr>
          <p:cNvPr id="7" name="Footer Placeholder 4">
            <a:extLst>
              <a:ext uri="{FF2B5EF4-FFF2-40B4-BE49-F238E27FC236}">
                <a16:creationId xmlns:a16="http://schemas.microsoft.com/office/drawing/2014/main" id="{CDAEEEB3-1528-13A0-525E-E44CB96737A1}"/>
              </a:ext>
            </a:extLst>
          </p:cNvPr>
          <p:cNvSpPr>
            <a:spLocks noGrp="1"/>
          </p:cNvSpPr>
          <p:nvPr>
            <p:ph type="ftr" sz="quarter" idx="3"/>
          </p:nvPr>
        </p:nvSpPr>
        <p:spPr>
          <a:xfrm>
            <a:off x="3359150" y="6514906"/>
            <a:ext cx="637921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Solo de uso interno. Prohibida su distribución fuera de la organización IPD Dental Group</a:t>
            </a:r>
            <a:endParaRPr lang="en-GB"/>
          </a:p>
        </p:txBody>
      </p:sp>
      <p:sp>
        <p:nvSpPr>
          <p:cNvPr id="8" name="Slide Number Placeholder 5">
            <a:extLst>
              <a:ext uri="{FF2B5EF4-FFF2-40B4-BE49-F238E27FC236}">
                <a16:creationId xmlns:a16="http://schemas.microsoft.com/office/drawing/2014/main" id="{86173C42-E6DD-9FE1-A86D-AABD0FA0D616}"/>
              </a:ext>
            </a:extLst>
          </p:cNvPr>
          <p:cNvSpPr>
            <a:spLocks noGrp="1"/>
          </p:cNvSpPr>
          <p:nvPr>
            <p:ph type="sldNum" sz="quarter" idx="4"/>
          </p:nvPr>
        </p:nvSpPr>
        <p:spPr>
          <a:xfrm>
            <a:off x="9948863" y="6514906"/>
            <a:ext cx="1692274" cy="138499"/>
          </a:xfrm>
          <a:prstGeom prst="rect">
            <a:avLst/>
          </a:prstGeom>
        </p:spPr>
        <p:txBody>
          <a:bodyPr vert="horz" wrap="square" lIns="0" tIns="0" rIns="0" bIns="0" rtlCol="0" anchor="ctr">
            <a:spAutoFit/>
          </a:bodyPr>
          <a:lstStyle>
            <a:lvl1pPr algn="r">
              <a:defRPr sz="900">
                <a:solidFill>
                  <a:schemeClr val="tx1">
                    <a:lumMod val="65000"/>
                    <a:alpha val="80000"/>
                  </a:schemeClr>
                </a:solidFill>
                <a:latin typeface="Fira Sans Light" panose="020B0403050000020004" pitchFamily="34" charset="0"/>
              </a:defRPr>
            </a:lvl1pPr>
          </a:lstStyle>
          <a:p>
            <a:fld id="{DBA1B0FB-D917-4C8C-928F-313BD683BF39}" type="slidenum">
              <a:rPr lang="en-GB" smtClean="0"/>
              <a:pPr/>
              <a:t>‹#›</a:t>
            </a:fld>
            <a:endParaRPr lang="en-GB"/>
          </a:p>
        </p:txBody>
      </p:sp>
    </p:spTree>
    <p:extLst>
      <p:ext uri="{BB962C8B-B14F-4D97-AF65-F5344CB8AC3E}">
        <p14:creationId xmlns:p14="http://schemas.microsoft.com/office/powerpoint/2010/main" val="4205125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1BF4E84-7B81-8F37-D99D-1EDFC937D5FB}"/>
              </a:ext>
            </a:extLst>
          </p:cNvPr>
          <p:cNvSpPr>
            <a:spLocks noGrp="1"/>
          </p:cNvSpPr>
          <p:nvPr>
            <p:ph type="dt" sz="half" idx="2"/>
          </p:nvPr>
        </p:nvSpPr>
        <p:spPr>
          <a:xfrm>
            <a:off x="550863" y="6514906"/>
            <a:ext cx="262890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Jueves, 4 de enero de 2024</a:t>
            </a:r>
            <a:endParaRPr lang="en-GB"/>
          </a:p>
        </p:txBody>
      </p:sp>
      <p:sp>
        <p:nvSpPr>
          <p:cNvPr id="8" name="Footer Placeholder 4">
            <a:extLst>
              <a:ext uri="{FF2B5EF4-FFF2-40B4-BE49-F238E27FC236}">
                <a16:creationId xmlns:a16="http://schemas.microsoft.com/office/drawing/2014/main" id="{E224E9B6-0BC3-6150-B9BB-2625720D0EF5}"/>
              </a:ext>
            </a:extLst>
          </p:cNvPr>
          <p:cNvSpPr>
            <a:spLocks noGrp="1"/>
          </p:cNvSpPr>
          <p:nvPr>
            <p:ph type="ftr" sz="quarter" idx="3"/>
          </p:nvPr>
        </p:nvSpPr>
        <p:spPr>
          <a:xfrm>
            <a:off x="3359150" y="6514906"/>
            <a:ext cx="637921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Solo de uso interno. Prohibida su distribución fuera de la organización IPD Dental Group</a:t>
            </a:r>
            <a:endParaRPr lang="en-GB"/>
          </a:p>
        </p:txBody>
      </p:sp>
      <p:sp>
        <p:nvSpPr>
          <p:cNvPr id="9" name="Slide Number Placeholder 5">
            <a:extLst>
              <a:ext uri="{FF2B5EF4-FFF2-40B4-BE49-F238E27FC236}">
                <a16:creationId xmlns:a16="http://schemas.microsoft.com/office/drawing/2014/main" id="{1E10CF4D-E237-406E-C5B9-3376E1D3D994}"/>
              </a:ext>
            </a:extLst>
          </p:cNvPr>
          <p:cNvSpPr>
            <a:spLocks noGrp="1"/>
          </p:cNvSpPr>
          <p:nvPr>
            <p:ph type="sldNum" sz="quarter" idx="4"/>
          </p:nvPr>
        </p:nvSpPr>
        <p:spPr>
          <a:xfrm>
            <a:off x="9948863" y="6514906"/>
            <a:ext cx="1692274" cy="138499"/>
          </a:xfrm>
          <a:prstGeom prst="rect">
            <a:avLst/>
          </a:prstGeom>
        </p:spPr>
        <p:txBody>
          <a:bodyPr vert="horz" wrap="square" lIns="0" tIns="0" rIns="0" bIns="0" rtlCol="0" anchor="ctr">
            <a:spAutoFit/>
          </a:bodyPr>
          <a:lstStyle>
            <a:lvl1pPr algn="r">
              <a:defRPr sz="900">
                <a:solidFill>
                  <a:schemeClr val="tx1">
                    <a:lumMod val="65000"/>
                    <a:alpha val="80000"/>
                  </a:schemeClr>
                </a:solidFill>
                <a:latin typeface="Fira Sans Light" panose="020B0403050000020004" pitchFamily="34" charset="0"/>
              </a:defRPr>
            </a:lvl1pPr>
          </a:lstStyle>
          <a:p>
            <a:fld id="{DBA1B0FB-D917-4C8C-928F-313BD683BF39}" type="slidenum">
              <a:rPr lang="en-GB" smtClean="0"/>
              <a:pPr/>
              <a:t>‹#›</a:t>
            </a:fld>
            <a:endParaRPr lang="en-GB"/>
          </a:p>
        </p:txBody>
      </p:sp>
    </p:spTree>
    <p:extLst>
      <p:ext uri="{BB962C8B-B14F-4D97-AF65-F5344CB8AC3E}">
        <p14:creationId xmlns:p14="http://schemas.microsoft.com/office/powerpoint/2010/main" val="721731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es-ES"/>
              <a:t>Haga clic para modificar el estilo de título del patrón</a:t>
            </a:r>
            <a:endParaRPr lang="en-GB"/>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a:t>Haga clic para modificar los estilos de texto del patrón</a:t>
            </a:r>
          </a:p>
        </p:txBody>
      </p:sp>
      <p:sp>
        <p:nvSpPr>
          <p:cNvPr id="5" name="Date Placeholder 3">
            <a:extLst>
              <a:ext uri="{FF2B5EF4-FFF2-40B4-BE49-F238E27FC236}">
                <a16:creationId xmlns:a16="http://schemas.microsoft.com/office/drawing/2014/main" id="{9315EF60-6096-791F-2980-CD201CB7F09E}"/>
              </a:ext>
            </a:extLst>
          </p:cNvPr>
          <p:cNvSpPr>
            <a:spLocks noGrp="1"/>
          </p:cNvSpPr>
          <p:nvPr>
            <p:ph type="dt" sz="half" idx="10"/>
          </p:nvPr>
        </p:nvSpPr>
        <p:spPr>
          <a:xfrm>
            <a:off x="550863" y="6514906"/>
            <a:ext cx="262890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Jueves, 4 de enero de 2024</a:t>
            </a:r>
            <a:endParaRPr lang="en-GB"/>
          </a:p>
        </p:txBody>
      </p:sp>
      <p:sp>
        <p:nvSpPr>
          <p:cNvPr id="6" name="Footer Placeholder 4">
            <a:extLst>
              <a:ext uri="{FF2B5EF4-FFF2-40B4-BE49-F238E27FC236}">
                <a16:creationId xmlns:a16="http://schemas.microsoft.com/office/drawing/2014/main" id="{436668E6-A8CC-74BE-C9A3-305B6616CFE6}"/>
              </a:ext>
            </a:extLst>
          </p:cNvPr>
          <p:cNvSpPr>
            <a:spLocks noGrp="1"/>
          </p:cNvSpPr>
          <p:nvPr>
            <p:ph type="ftr" sz="quarter" idx="3"/>
          </p:nvPr>
        </p:nvSpPr>
        <p:spPr>
          <a:xfrm>
            <a:off x="3359150" y="6514906"/>
            <a:ext cx="637921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Solo de uso interno. Prohibida su distribución fuera de la organización IPD Dental Group</a:t>
            </a:r>
            <a:endParaRPr lang="en-GB"/>
          </a:p>
        </p:txBody>
      </p:sp>
      <p:sp>
        <p:nvSpPr>
          <p:cNvPr id="13" name="Slide Number Placeholder 5">
            <a:extLst>
              <a:ext uri="{FF2B5EF4-FFF2-40B4-BE49-F238E27FC236}">
                <a16:creationId xmlns:a16="http://schemas.microsoft.com/office/drawing/2014/main" id="{45C0802E-B552-FF7F-90B2-7FD96DA3A19C}"/>
              </a:ext>
            </a:extLst>
          </p:cNvPr>
          <p:cNvSpPr>
            <a:spLocks noGrp="1"/>
          </p:cNvSpPr>
          <p:nvPr>
            <p:ph type="sldNum" sz="quarter" idx="4"/>
          </p:nvPr>
        </p:nvSpPr>
        <p:spPr>
          <a:xfrm>
            <a:off x="9948863" y="6514906"/>
            <a:ext cx="1692274" cy="138499"/>
          </a:xfrm>
          <a:prstGeom prst="rect">
            <a:avLst/>
          </a:prstGeom>
        </p:spPr>
        <p:txBody>
          <a:bodyPr vert="horz" wrap="square" lIns="0" tIns="0" rIns="0" bIns="0" rtlCol="0" anchor="ctr">
            <a:spAutoFit/>
          </a:bodyPr>
          <a:lstStyle>
            <a:lvl1pPr algn="r">
              <a:defRPr sz="900">
                <a:solidFill>
                  <a:schemeClr val="tx1">
                    <a:lumMod val="65000"/>
                    <a:alpha val="80000"/>
                  </a:schemeClr>
                </a:solidFill>
                <a:latin typeface="Fira Sans Light" panose="020B0403050000020004" pitchFamily="34" charset="0"/>
              </a:defRPr>
            </a:lvl1pPr>
          </a:lstStyle>
          <a:p>
            <a:fld id="{DBA1B0FB-D917-4C8C-928F-313BD683BF39}" type="slidenum">
              <a:rPr lang="en-GB" smtClean="0"/>
              <a:pPr/>
              <a:t>‹#›</a:t>
            </a:fld>
            <a:endParaRPr lang="en-GB"/>
          </a:p>
        </p:txBody>
      </p:sp>
    </p:spTree>
    <p:extLst>
      <p:ext uri="{BB962C8B-B14F-4D97-AF65-F5344CB8AC3E}">
        <p14:creationId xmlns:p14="http://schemas.microsoft.com/office/powerpoint/2010/main" val="214100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3D2541-8636-2982-507B-5434B64CCA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61D595C-97C8-3886-1213-F38F08052C5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6723D13-63B8-ABB1-31C3-F4A99F11F7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9A6ED00-FADB-8579-BA2D-D8D507280C8D}"/>
              </a:ext>
            </a:extLst>
          </p:cNvPr>
          <p:cNvSpPr>
            <a:spLocks noGrp="1"/>
          </p:cNvSpPr>
          <p:nvPr>
            <p:ph type="dt" sz="half" idx="10"/>
          </p:nvPr>
        </p:nvSpPr>
        <p:spPr/>
        <p:txBody>
          <a:bodyPr/>
          <a:lstStyle/>
          <a:p>
            <a:fld id="{C45F35AD-7D9A-4EC8-B066-2C9154277B8E}" type="datetimeFigureOut">
              <a:rPr lang="es-ES" smtClean="0"/>
              <a:t>10/04/2025</a:t>
            </a:fld>
            <a:endParaRPr lang="es-ES"/>
          </a:p>
        </p:txBody>
      </p:sp>
      <p:sp>
        <p:nvSpPr>
          <p:cNvPr id="6" name="Marcador de pie de página 5">
            <a:extLst>
              <a:ext uri="{FF2B5EF4-FFF2-40B4-BE49-F238E27FC236}">
                <a16:creationId xmlns:a16="http://schemas.microsoft.com/office/drawing/2014/main" id="{7445A762-81E7-D9C1-B2D4-71242A7981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E76CBD4-C43C-78D1-1DFD-21B787BB48F7}"/>
              </a:ext>
            </a:extLst>
          </p:cNvPr>
          <p:cNvSpPr>
            <a:spLocks noGrp="1"/>
          </p:cNvSpPr>
          <p:nvPr>
            <p:ph type="sldNum" sz="quarter" idx="12"/>
          </p:nvPr>
        </p:nvSpPr>
        <p:spPr/>
        <p:txBody>
          <a:bodyPr/>
          <a:lstStyle/>
          <a:p>
            <a:fld id="{8D06D43D-312B-4C87-BD92-3081A3AC123E}" type="slidenum">
              <a:rPr lang="es-ES" smtClean="0"/>
              <a:t>‹#›</a:t>
            </a:fld>
            <a:endParaRPr lang="es-ES"/>
          </a:p>
        </p:txBody>
      </p:sp>
    </p:spTree>
    <p:extLst>
      <p:ext uri="{BB962C8B-B14F-4D97-AF65-F5344CB8AC3E}">
        <p14:creationId xmlns:p14="http://schemas.microsoft.com/office/powerpoint/2010/main" val="2993694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4DCC54-035C-E698-BD17-B5E376DCAFF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5B59685-12BA-DAD0-307F-5B8141DACA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F46EA67-0CA8-ACA1-F562-26717AADD78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D2B465F-4828-A8D3-8D61-D8534FC98F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4E0FCAC-427A-5839-AA4E-6A2ECF58B8B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4A43642-58F9-2692-7C2D-CF9F38AED33D}"/>
              </a:ext>
            </a:extLst>
          </p:cNvPr>
          <p:cNvSpPr>
            <a:spLocks noGrp="1"/>
          </p:cNvSpPr>
          <p:nvPr>
            <p:ph type="dt" sz="half" idx="10"/>
          </p:nvPr>
        </p:nvSpPr>
        <p:spPr/>
        <p:txBody>
          <a:bodyPr/>
          <a:lstStyle/>
          <a:p>
            <a:fld id="{C45F35AD-7D9A-4EC8-B066-2C9154277B8E}" type="datetimeFigureOut">
              <a:rPr lang="es-ES" smtClean="0"/>
              <a:t>10/04/2025</a:t>
            </a:fld>
            <a:endParaRPr lang="es-ES"/>
          </a:p>
        </p:txBody>
      </p:sp>
      <p:sp>
        <p:nvSpPr>
          <p:cNvPr id="8" name="Marcador de pie de página 7">
            <a:extLst>
              <a:ext uri="{FF2B5EF4-FFF2-40B4-BE49-F238E27FC236}">
                <a16:creationId xmlns:a16="http://schemas.microsoft.com/office/drawing/2014/main" id="{B4A4DED2-BF12-1A56-8BA0-D9CD5B3D871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D0E1073-A439-D3D5-D5A9-4E1C6B92148E}"/>
              </a:ext>
            </a:extLst>
          </p:cNvPr>
          <p:cNvSpPr>
            <a:spLocks noGrp="1"/>
          </p:cNvSpPr>
          <p:nvPr>
            <p:ph type="sldNum" sz="quarter" idx="12"/>
          </p:nvPr>
        </p:nvSpPr>
        <p:spPr/>
        <p:txBody>
          <a:bodyPr/>
          <a:lstStyle/>
          <a:p>
            <a:fld id="{8D06D43D-312B-4C87-BD92-3081A3AC123E}" type="slidenum">
              <a:rPr lang="es-ES" smtClean="0"/>
              <a:t>‹#›</a:t>
            </a:fld>
            <a:endParaRPr lang="es-ES"/>
          </a:p>
        </p:txBody>
      </p:sp>
    </p:spTree>
    <p:extLst>
      <p:ext uri="{BB962C8B-B14F-4D97-AF65-F5344CB8AC3E}">
        <p14:creationId xmlns:p14="http://schemas.microsoft.com/office/powerpoint/2010/main" val="82204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114A1-0A9B-3371-43D9-C745719A159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6FB77A3-FDE2-B577-5CF2-CF6367EAE218}"/>
              </a:ext>
            </a:extLst>
          </p:cNvPr>
          <p:cNvSpPr>
            <a:spLocks noGrp="1"/>
          </p:cNvSpPr>
          <p:nvPr>
            <p:ph type="dt" sz="half" idx="10"/>
          </p:nvPr>
        </p:nvSpPr>
        <p:spPr/>
        <p:txBody>
          <a:bodyPr/>
          <a:lstStyle/>
          <a:p>
            <a:fld id="{C45F35AD-7D9A-4EC8-B066-2C9154277B8E}" type="datetimeFigureOut">
              <a:rPr lang="es-ES" smtClean="0"/>
              <a:t>10/04/2025</a:t>
            </a:fld>
            <a:endParaRPr lang="es-ES"/>
          </a:p>
        </p:txBody>
      </p:sp>
      <p:sp>
        <p:nvSpPr>
          <p:cNvPr id="4" name="Marcador de pie de página 3">
            <a:extLst>
              <a:ext uri="{FF2B5EF4-FFF2-40B4-BE49-F238E27FC236}">
                <a16:creationId xmlns:a16="http://schemas.microsoft.com/office/drawing/2014/main" id="{E4D18EF7-169C-2708-B8E4-3A616335D79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80D8AB7-AEEC-C7CA-276E-66193BD12E72}"/>
              </a:ext>
            </a:extLst>
          </p:cNvPr>
          <p:cNvSpPr>
            <a:spLocks noGrp="1"/>
          </p:cNvSpPr>
          <p:nvPr>
            <p:ph type="sldNum" sz="quarter" idx="12"/>
          </p:nvPr>
        </p:nvSpPr>
        <p:spPr/>
        <p:txBody>
          <a:bodyPr/>
          <a:lstStyle/>
          <a:p>
            <a:fld id="{8D06D43D-312B-4C87-BD92-3081A3AC123E}" type="slidenum">
              <a:rPr lang="es-ES" smtClean="0"/>
              <a:t>‹#›</a:t>
            </a:fld>
            <a:endParaRPr lang="es-ES"/>
          </a:p>
        </p:txBody>
      </p:sp>
    </p:spTree>
    <p:extLst>
      <p:ext uri="{BB962C8B-B14F-4D97-AF65-F5344CB8AC3E}">
        <p14:creationId xmlns:p14="http://schemas.microsoft.com/office/powerpoint/2010/main" val="3463935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F23CF90-6C84-74DF-0D86-EB937AD843A6}"/>
              </a:ext>
            </a:extLst>
          </p:cNvPr>
          <p:cNvSpPr>
            <a:spLocks noGrp="1"/>
          </p:cNvSpPr>
          <p:nvPr>
            <p:ph type="dt" sz="half" idx="10"/>
          </p:nvPr>
        </p:nvSpPr>
        <p:spPr/>
        <p:txBody>
          <a:bodyPr/>
          <a:lstStyle/>
          <a:p>
            <a:fld id="{C45F35AD-7D9A-4EC8-B066-2C9154277B8E}" type="datetimeFigureOut">
              <a:rPr lang="es-ES" smtClean="0"/>
              <a:t>10/04/2025</a:t>
            </a:fld>
            <a:endParaRPr lang="es-ES"/>
          </a:p>
        </p:txBody>
      </p:sp>
      <p:sp>
        <p:nvSpPr>
          <p:cNvPr id="3" name="Marcador de pie de página 2">
            <a:extLst>
              <a:ext uri="{FF2B5EF4-FFF2-40B4-BE49-F238E27FC236}">
                <a16:creationId xmlns:a16="http://schemas.microsoft.com/office/drawing/2014/main" id="{749D0193-0935-41B1-E667-18C4FB88875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99A9492-BF02-8C17-5194-3D9D726B47F7}"/>
              </a:ext>
            </a:extLst>
          </p:cNvPr>
          <p:cNvSpPr>
            <a:spLocks noGrp="1"/>
          </p:cNvSpPr>
          <p:nvPr>
            <p:ph type="sldNum" sz="quarter" idx="12"/>
          </p:nvPr>
        </p:nvSpPr>
        <p:spPr/>
        <p:txBody>
          <a:bodyPr/>
          <a:lstStyle/>
          <a:p>
            <a:fld id="{8D06D43D-312B-4C87-BD92-3081A3AC123E}" type="slidenum">
              <a:rPr lang="es-ES" smtClean="0"/>
              <a:t>‹#›</a:t>
            </a:fld>
            <a:endParaRPr lang="es-ES"/>
          </a:p>
        </p:txBody>
      </p:sp>
    </p:spTree>
    <p:extLst>
      <p:ext uri="{BB962C8B-B14F-4D97-AF65-F5344CB8AC3E}">
        <p14:creationId xmlns:p14="http://schemas.microsoft.com/office/powerpoint/2010/main" val="51433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1053C8-95EE-FE0A-918C-A2E70320E3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530C17-C605-B87E-E8BB-0137354262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01BC646-2241-64AA-7DF3-DA5776CCA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B0A360-6399-1880-674F-8E7004CB1BA9}"/>
              </a:ext>
            </a:extLst>
          </p:cNvPr>
          <p:cNvSpPr>
            <a:spLocks noGrp="1"/>
          </p:cNvSpPr>
          <p:nvPr>
            <p:ph type="dt" sz="half" idx="10"/>
          </p:nvPr>
        </p:nvSpPr>
        <p:spPr/>
        <p:txBody>
          <a:bodyPr/>
          <a:lstStyle/>
          <a:p>
            <a:fld id="{C45F35AD-7D9A-4EC8-B066-2C9154277B8E}" type="datetimeFigureOut">
              <a:rPr lang="es-ES" smtClean="0"/>
              <a:t>10/04/2025</a:t>
            </a:fld>
            <a:endParaRPr lang="es-ES"/>
          </a:p>
        </p:txBody>
      </p:sp>
      <p:sp>
        <p:nvSpPr>
          <p:cNvPr id="6" name="Marcador de pie de página 5">
            <a:extLst>
              <a:ext uri="{FF2B5EF4-FFF2-40B4-BE49-F238E27FC236}">
                <a16:creationId xmlns:a16="http://schemas.microsoft.com/office/drawing/2014/main" id="{416548AC-3CA0-54DD-2648-4E8CFF92E8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8E48EC6-902C-A57E-1CC6-181A84820AFE}"/>
              </a:ext>
            </a:extLst>
          </p:cNvPr>
          <p:cNvSpPr>
            <a:spLocks noGrp="1"/>
          </p:cNvSpPr>
          <p:nvPr>
            <p:ph type="sldNum" sz="quarter" idx="12"/>
          </p:nvPr>
        </p:nvSpPr>
        <p:spPr/>
        <p:txBody>
          <a:bodyPr/>
          <a:lstStyle/>
          <a:p>
            <a:fld id="{8D06D43D-312B-4C87-BD92-3081A3AC123E}" type="slidenum">
              <a:rPr lang="es-ES" smtClean="0"/>
              <a:t>‹#›</a:t>
            </a:fld>
            <a:endParaRPr lang="es-ES"/>
          </a:p>
        </p:txBody>
      </p:sp>
    </p:spTree>
    <p:extLst>
      <p:ext uri="{BB962C8B-B14F-4D97-AF65-F5344CB8AC3E}">
        <p14:creationId xmlns:p14="http://schemas.microsoft.com/office/powerpoint/2010/main" val="282311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A1E2B-B929-90A5-75F0-81E19A2F22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E06EFB0-CB91-567F-BDF4-17856503D7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D808D53-3466-8164-6414-C5676553E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1E90E4-EFFE-700B-8D03-88E609F63F12}"/>
              </a:ext>
            </a:extLst>
          </p:cNvPr>
          <p:cNvSpPr>
            <a:spLocks noGrp="1"/>
          </p:cNvSpPr>
          <p:nvPr>
            <p:ph type="dt" sz="half" idx="10"/>
          </p:nvPr>
        </p:nvSpPr>
        <p:spPr/>
        <p:txBody>
          <a:bodyPr/>
          <a:lstStyle/>
          <a:p>
            <a:fld id="{C45F35AD-7D9A-4EC8-B066-2C9154277B8E}" type="datetimeFigureOut">
              <a:rPr lang="es-ES" smtClean="0"/>
              <a:t>10/04/2025</a:t>
            </a:fld>
            <a:endParaRPr lang="es-ES"/>
          </a:p>
        </p:txBody>
      </p:sp>
      <p:sp>
        <p:nvSpPr>
          <p:cNvPr id="6" name="Marcador de pie de página 5">
            <a:extLst>
              <a:ext uri="{FF2B5EF4-FFF2-40B4-BE49-F238E27FC236}">
                <a16:creationId xmlns:a16="http://schemas.microsoft.com/office/drawing/2014/main" id="{6509682D-6FFD-F635-065A-A37183AA4A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9A8142-24CB-2CEB-071D-DDAF4EE25E94}"/>
              </a:ext>
            </a:extLst>
          </p:cNvPr>
          <p:cNvSpPr>
            <a:spLocks noGrp="1"/>
          </p:cNvSpPr>
          <p:nvPr>
            <p:ph type="sldNum" sz="quarter" idx="12"/>
          </p:nvPr>
        </p:nvSpPr>
        <p:spPr/>
        <p:txBody>
          <a:bodyPr/>
          <a:lstStyle/>
          <a:p>
            <a:fld id="{8D06D43D-312B-4C87-BD92-3081A3AC123E}" type="slidenum">
              <a:rPr lang="es-ES" smtClean="0"/>
              <a:t>‹#›</a:t>
            </a:fld>
            <a:endParaRPr lang="es-ES"/>
          </a:p>
        </p:txBody>
      </p:sp>
    </p:spTree>
    <p:extLst>
      <p:ext uri="{BB962C8B-B14F-4D97-AF65-F5344CB8AC3E}">
        <p14:creationId xmlns:p14="http://schemas.microsoft.com/office/powerpoint/2010/main" val="303538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C2714C9-F3FA-DE16-4143-2355D94B90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5018DF-EE90-0228-D5FD-64FE8CD773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E592C45-500D-F70F-9A92-41144B8C08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5F35AD-7D9A-4EC8-B066-2C9154277B8E}" type="datetimeFigureOut">
              <a:rPr lang="es-ES" smtClean="0"/>
              <a:t>10/04/2025</a:t>
            </a:fld>
            <a:endParaRPr lang="es-ES"/>
          </a:p>
        </p:txBody>
      </p:sp>
      <p:sp>
        <p:nvSpPr>
          <p:cNvPr id="5" name="Marcador de pie de página 4">
            <a:extLst>
              <a:ext uri="{FF2B5EF4-FFF2-40B4-BE49-F238E27FC236}">
                <a16:creationId xmlns:a16="http://schemas.microsoft.com/office/drawing/2014/main" id="{58B8A963-0711-32B4-BFDF-03BA04407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842D000-DDCD-E342-5735-CFEA945D84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06D43D-312B-4C87-BD92-3081A3AC123E}" type="slidenum">
              <a:rPr lang="es-ES" smtClean="0"/>
              <a:t>‹#›</a:t>
            </a:fld>
            <a:endParaRPr lang="es-ES"/>
          </a:p>
        </p:txBody>
      </p:sp>
    </p:spTree>
    <p:extLst>
      <p:ext uri="{BB962C8B-B14F-4D97-AF65-F5344CB8AC3E}">
        <p14:creationId xmlns:p14="http://schemas.microsoft.com/office/powerpoint/2010/main" val="23351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84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es-ES"/>
              <a:t>Haga clic para modificar el estilo de título del patrón</a:t>
            </a:r>
            <a:endParaRPr lang="en-GB"/>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GB"/>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14906"/>
            <a:ext cx="262890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Jueves, 4 de enero de 2024</a:t>
            </a:r>
            <a:endParaRPr lang="en-GB"/>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14906"/>
            <a:ext cx="6379210" cy="138499"/>
          </a:xfrm>
          <a:prstGeom prst="rect">
            <a:avLst/>
          </a:prstGeom>
        </p:spPr>
        <p:txBody>
          <a:bodyPr vert="horz" wrap="square" lIns="0" tIns="0" rIns="0" bIns="0" rtlCol="0" anchor="ctr">
            <a:spAutoFit/>
          </a:bodyPr>
          <a:lstStyle>
            <a:lvl1pPr algn="l">
              <a:defRPr sz="900">
                <a:solidFill>
                  <a:schemeClr val="tx1">
                    <a:lumMod val="65000"/>
                    <a:alpha val="80000"/>
                  </a:schemeClr>
                </a:solidFill>
                <a:latin typeface="Fira Sans Light" panose="020B0403050000020004" pitchFamily="34" charset="0"/>
              </a:defRPr>
            </a:lvl1pPr>
          </a:lstStyle>
          <a:p>
            <a:r>
              <a:rPr lang="es-ES"/>
              <a:t>Solo de uso interno. Prohibida su distribución fuera de la organización IPD Dental Group</a:t>
            </a:r>
            <a:endParaRPr lang="en-GB"/>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14906"/>
            <a:ext cx="1692274" cy="138499"/>
          </a:xfrm>
          <a:prstGeom prst="rect">
            <a:avLst/>
          </a:prstGeom>
        </p:spPr>
        <p:txBody>
          <a:bodyPr vert="horz" wrap="square" lIns="0" tIns="0" rIns="0" bIns="0" rtlCol="0" anchor="ctr">
            <a:spAutoFit/>
          </a:bodyPr>
          <a:lstStyle>
            <a:lvl1pPr algn="r">
              <a:defRPr sz="900">
                <a:solidFill>
                  <a:schemeClr val="tx1">
                    <a:lumMod val="65000"/>
                    <a:alpha val="80000"/>
                  </a:schemeClr>
                </a:solidFill>
                <a:latin typeface="Fira Sans Light" panose="020B0403050000020004" pitchFamily="34" charset="0"/>
              </a:defRPr>
            </a:lvl1pPr>
          </a:lstStyle>
          <a:p>
            <a:fld id="{DBA1B0FB-D917-4C8C-928F-313BD683BF39}" type="slidenum">
              <a:rPr lang="en-GB" smtClean="0"/>
              <a:pPr/>
              <a:t>‹#›</a:t>
            </a:fld>
            <a:endParaRPr lang="en-GB"/>
          </a:p>
        </p:txBody>
      </p:sp>
    </p:spTree>
    <p:extLst>
      <p:ext uri="{BB962C8B-B14F-4D97-AF65-F5344CB8AC3E}">
        <p14:creationId xmlns:p14="http://schemas.microsoft.com/office/powerpoint/2010/main" val="192947531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p:txStyles>
    <p:titleStyle>
      <a:lvl1pPr algn="l" defTabSz="914400" rtl="0" eaLnBrk="1" latinLnBrk="0" hangingPunct="1">
        <a:lnSpc>
          <a:spcPct val="90000"/>
        </a:lnSpc>
        <a:spcBef>
          <a:spcPct val="0"/>
        </a:spcBef>
        <a:buNone/>
        <a:defRPr lang="en-GB" sz="4800" kern="1200" dirty="0">
          <a:solidFill>
            <a:schemeClr val="tx1"/>
          </a:solidFill>
          <a:latin typeface="Fira Sans Medium" panose="020B0603050000020004" pitchFamily="34" charset="0"/>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Fira Sans Light" panose="020B0403050000020004" pitchFamily="34" charset="0"/>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Fira Sans Light" panose="020B0403050000020004" pitchFamily="34" charset="0"/>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Fira Sans Light" panose="020B0403050000020004" pitchFamily="34" charset="0"/>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Fira Sans Light" panose="020B0403050000020004" pitchFamily="34" charset="0"/>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Fira Sans Light" panose="020B04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Resumen estructura metálica azul brillante">
            <a:extLst>
              <a:ext uri="{FF2B5EF4-FFF2-40B4-BE49-F238E27FC236}">
                <a16:creationId xmlns:a16="http://schemas.microsoft.com/office/drawing/2014/main" id="{3638D420-BB3B-1CE2-B33E-165272200433}"/>
              </a:ext>
            </a:extLst>
          </p:cNvPr>
          <p:cNvPicPr>
            <a:picLocks noChangeAspect="1"/>
          </p:cNvPicPr>
          <p:nvPr/>
        </p:nvPicPr>
        <p:blipFill>
          <a:blip r:embed="rId3"/>
          <a:srcRect b="12110"/>
          <a:stretch/>
        </p:blipFill>
        <p:spPr>
          <a:xfrm>
            <a:off x="0" y="0"/>
            <a:ext cx="12192000" cy="6858000"/>
          </a:xfrm>
          <a:prstGeom prst="rect">
            <a:avLst/>
          </a:prstGeom>
        </p:spPr>
      </p:pic>
      <p:sp>
        <p:nvSpPr>
          <p:cNvPr id="3" name="Text 0"/>
          <p:cNvSpPr/>
          <p:nvPr/>
        </p:nvSpPr>
        <p:spPr>
          <a:xfrm>
            <a:off x="889000" y="4572000"/>
            <a:ext cx="10641508" cy="1424198"/>
          </a:xfrm>
          <a:prstGeom prst="rect">
            <a:avLst/>
          </a:prstGeom>
          <a:noFill/>
          <a:ln/>
          <a:effectLst>
            <a:outerShdw blurRad="50800" dist="38100" dir="2700000" algn="tl" rotWithShape="0">
              <a:prstClr val="black">
                <a:alpha val="40000"/>
              </a:prstClr>
            </a:outerShdw>
          </a:effectLst>
        </p:spPr>
        <p:txBody>
          <a:bodyPr wrap="square" lIns="0" tIns="0" rIns="0" bIns="0" rtlCol="0" anchor="t"/>
          <a:lstStyle/>
          <a:p>
            <a:pPr defTabSz="761970"/>
            <a:r>
              <a:rPr lang="cs-CZ" sz="5000" dirty="0" smtClean="0">
                <a:solidFill>
                  <a:prstClr val="white"/>
                </a:solidFill>
                <a:latin typeface="Fira Sans SemiBold" panose="020B0603050000020004" pitchFamily="34" charset="0"/>
                <a:ea typeface="Saira Medium" pitchFamily="34" charset="-122"/>
              </a:rPr>
              <a:t>Nové produkty</a:t>
            </a:r>
            <a:endParaRPr lang="en-US" sz="5000" dirty="0">
              <a:solidFill>
                <a:prstClr val="white"/>
              </a:solidFill>
              <a:latin typeface="Fira Sans SemiBold" panose="020B0603050000020004" pitchFamily="34" charset="0"/>
              <a:ea typeface="Saira Medium" pitchFamily="34" charset="-122"/>
            </a:endParaRPr>
          </a:p>
          <a:p>
            <a:pPr defTabSz="761970"/>
            <a:r>
              <a:rPr lang="en-US" sz="5000" dirty="0">
                <a:solidFill>
                  <a:prstClr val="white"/>
                </a:solidFill>
                <a:latin typeface="Fira Sans SemiBold" panose="020B0603050000020004" pitchFamily="34" charset="0"/>
                <a:ea typeface="Saira Medium" pitchFamily="34" charset="-122"/>
              </a:rPr>
              <a:t>IDS 2025</a:t>
            </a:r>
            <a:endParaRPr lang="en-US" sz="5000" dirty="0">
              <a:solidFill>
                <a:prstClr val="white"/>
              </a:solidFill>
              <a:latin typeface="Fira Sans SemiBold" panose="020B0603050000020004" pitchFamily="34" charset="0"/>
            </a:endParaRPr>
          </a:p>
        </p:txBody>
      </p:sp>
      <p:pic>
        <p:nvPicPr>
          <p:cNvPr id="9" name="Imagen 8" descr="Logotipo&#10;&#10;El contenido generado por IA puede ser incorrecto.">
            <a:extLst>
              <a:ext uri="{FF2B5EF4-FFF2-40B4-BE49-F238E27FC236}">
                <a16:creationId xmlns:a16="http://schemas.microsoft.com/office/drawing/2014/main" id="{BAD291DD-1827-D533-94A4-B25AF7818B6B}"/>
              </a:ext>
            </a:extLst>
          </p:cNvPr>
          <p:cNvPicPr>
            <a:picLocks noChangeAspect="1"/>
          </p:cNvPicPr>
          <p:nvPr/>
        </p:nvPicPr>
        <p:blipFill>
          <a:blip r:embed="rId4"/>
          <a:stretch>
            <a:fillRect/>
          </a:stretch>
        </p:blipFill>
        <p:spPr>
          <a:xfrm>
            <a:off x="4706937" y="1181155"/>
            <a:ext cx="2778127" cy="22478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33889-F851-2C7E-6FB6-034E06D96534}"/>
            </a:ext>
          </a:extLst>
        </p:cNvPr>
        <p:cNvGrpSpPr/>
        <p:nvPr/>
      </p:nvGrpSpPr>
      <p:grpSpPr>
        <a:xfrm>
          <a:off x="0" y="0"/>
          <a:ext cx="0" cy="0"/>
          <a:chOff x="0" y="0"/>
          <a:chExt cx="0" cy="0"/>
        </a:xfrm>
      </p:grpSpPr>
      <p:pic>
        <p:nvPicPr>
          <p:cNvPr id="14" name="Imagen 13" descr="Imagen que contiene Diagrama&#10;&#10;El contenido generado por IA puede ser incorrecto.">
            <a:extLst>
              <a:ext uri="{FF2B5EF4-FFF2-40B4-BE49-F238E27FC236}">
                <a16:creationId xmlns:a16="http://schemas.microsoft.com/office/drawing/2014/main" id="{EF196C75-149A-6C5F-F842-2AD5B4F36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5134" y="314505"/>
            <a:ext cx="6406866" cy="6406866"/>
          </a:xfrm>
          <a:prstGeom prst="rect">
            <a:avLst/>
          </a:prstGeom>
        </p:spPr>
      </p:pic>
      <p:sp>
        <p:nvSpPr>
          <p:cNvPr id="4" name="Rectángulo 3">
            <a:extLst>
              <a:ext uri="{FF2B5EF4-FFF2-40B4-BE49-F238E27FC236}">
                <a16:creationId xmlns:a16="http://schemas.microsoft.com/office/drawing/2014/main" id="{562DF93A-0A1F-304A-452F-A59383B7483D}"/>
              </a:ext>
            </a:extLst>
          </p:cNvPr>
          <p:cNvSpPr/>
          <p:nvPr/>
        </p:nvSpPr>
        <p:spPr>
          <a:xfrm>
            <a:off x="0" y="0"/>
            <a:ext cx="2032000" cy="6858000"/>
          </a:xfrm>
          <a:prstGeom prst="rect">
            <a:avLst/>
          </a:prstGeom>
          <a:gradFill>
            <a:gsLst>
              <a:gs pos="0">
                <a:schemeClr val="tx1"/>
              </a:gs>
              <a:gs pos="6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s-ES" sz="15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3" name="Text 0">
            <a:extLst>
              <a:ext uri="{FF2B5EF4-FFF2-40B4-BE49-F238E27FC236}">
                <a16:creationId xmlns:a16="http://schemas.microsoft.com/office/drawing/2014/main" id="{9B23D816-99ED-9379-F8FE-5DFA07516DB3}"/>
              </a:ext>
            </a:extLst>
          </p:cNvPr>
          <p:cNvSpPr/>
          <p:nvPr/>
        </p:nvSpPr>
        <p:spPr>
          <a:xfrm rot="16200000">
            <a:off x="-1086556" y="1755659"/>
            <a:ext cx="4205111" cy="1632183"/>
          </a:xfrm>
          <a:prstGeom prst="rect">
            <a:avLst/>
          </a:prstGeom>
          <a:noFill/>
          <a:ln/>
        </p:spPr>
        <p:txBody>
          <a:bodyPr wrap="square" lIns="0" tIns="0" rIns="0" bIns="0" rtlCol="0" anchor="t"/>
          <a:lstStyle/>
          <a:p>
            <a:pPr marL="0" marR="0" lvl="0" indent="0" algn="r" defTabSz="76197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err="1">
                <a:ln>
                  <a:noFill/>
                </a:ln>
                <a:solidFill>
                  <a:prstClr val="white"/>
                </a:solidFill>
                <a:effectLst/>
                <a:uLnTx/>
                <a:uFillTx/>
                <a:latin typeface="Fira Sans SemiBold" panose="020B0603050000020004" pitchFamily="34" charset="0"/>
                <a:ea typeface="Saira Medium" pitchFamily="34" charset="-122"/>
                <a:cs typeface="Saira Medium" pitchFamily="34" charset="-120"/>
              </a:rPr>
              <a:t>IPDMilled</a:t>
            </a:r>
            <a:endPar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Saira Medium" pitchFamily="34" charset="-122"/>
              <a:cs typeface="Saira Medium" pitchFamily="34" charset="-120"/>
            </a:endParaRPr>
          </a:p>
          <a:p>
            <a:pPr marL="0" marR="0" lvl="0" indent="0" algn="r" defTabSz="76197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smtClean="0">
                <a:ln>
                  <a:noFill/>
                </a:ln>
                <a:solidFill>
                  <a:prstClr val="white"/>
                </a:solidFill>
                <a:effectLst/>
                <a:uLnTx/>
                <a:uFillTx/>
                <a:latin typeface="Fira Sans SemiBold" panose="020B0603050000020004" pitchFamily="34" charset="0"/>
                <a:ea typeface="Saira Medium" pitchFamily="34" charset="-122"/>
                <a:cs typeface="Saira Medium" pitchFamily="34" charset="-120"/>
              </a:rPr>
              <a:t>abutment</a:t>
            </a:r>
            <a:r>
              <a:rPr kumimoji="0" lang="cs-CZ" sz="5500" b="0" i="0" u="none" strike="noStrike" kern="1200" cap="none" spc="0" normalizeH="0" baseline="0" noProof="0" dirty="0" smtClean="0">
                <a:ln>
                  <a:noFill/>
                </a:ln>
                <a:solidFill>
                  <a:prstClr val="white"/>
                </a:solidFill>
                <a:effectLst/>
                <a:uLnTx/>
                <a:uFillTx/>
                <a:latin typeface="Fira Sans SemiBold" panose="020B0603050000020004" pitchFamily="34" charset="0"/>
                <a:ea typeface="Saira Medium" pitchFamily="34" charset="-122"/>
                <a:cs typeface="Saira Medium" pitchFamily="34" charset="-120"/>
              </a:rPr>
              <a:t>y</a:t>
            </a:r>
            <a:endPar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Saira Medium" pitchFamily="34" charset="-122"/>
              <a:cs typeface="Saira Medium" pitchFamily="34" charset="-120"/>
            </a:endParaRPr>
          </a:p>
          <a:p>
            <a:pPr marL="0" marR="0" lvl="0" indent="0" algn="r" defTabSz="761970" rtl="0" eaLnBrk="1" fontAlgn="auto" latinLnBrk="0" hangingPunct="1">
              <a:lnSpc>
                <a:spcPct val="100000"/>
              </a:lnSpc>
              <a:spcBef>
                <a:spcPts val="0"/>
              </a:spcBef>
              <a:spcAft>
                <a:spcPts val="0"/>
              </a:spcAft>
              <a:buClrTx/>
              <a:buSzTx/>
              <a:buFontTx/>
              <a:buNone/>
              <a:tabLst/>
              <a:defRPr/>
            </a:pPr>
            <a:endPar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mn-ea"/>
              <a:cs typeface="+mn-cs"/>
            </a:endParaRPr>
          </a:p>
        </p:txBody>
      </p:sp>
      <p:pic>
        <p:nvPicPr>
          <p:cNvPr id="2" name="Picture 7" descr="A silver cylinder with a screw&#10;&#10;Description automatically generated">
            <a:extLst>
              <a:ext uri="{FF2B5EF4-FFF2-40B4-BE49-F238E27FC236}">
                <a16:creationId xmlns:a16="http://schemas.microsoft.com/office/drawing/2014/main" id="{DBE53DA7-BD2B-F49F-F12F-C826D4992D00}"/>
              </a:ext>
            </a:extLst>
          </p:cNvPr>
          <p:cNvPicPr>
            <a:picLocks noChangeAspect="1"/>
          </p:cNvPicPr>
          <p:nvPr/>
        </p:nvPicPr>
        <p:blipFill>
          <a:blip r:embed="rId3" cstate="hqprint">
            <a:extLst>
              <a:ext uri="{28A0092B-C50C-407E-A947-70E740481C1C}">
                <a14:useLocalDpi xmlns:a14="http://schemas.microsoft.com/office/drawing/2010/main" val="0"/>
              </a:ext>
            </a:extLst>
          </a:blip>
          <a:srcRect l="33514" t="15787" r="32381" b="19697"/>
          <a:stretch/>
        </p:blipFill>
        <p:spPr>
          <a:xfrm>
            <a:off x="697587" y="5341723"/>
            <a:ext cx="644985" cy="1220081"/>
          </a:xfrm>
          <a:prstGeom prst="rect">
            <a:avLst/>
          </a:prstGeom>
        </p:spPr>
      </p:pic>
      <p:pic>
        <p:nvPicPr>
          <p:cNvPr id="9" name="Imagen 8" descr="Imagen que contiene Icono&#10;&#10;Descripción generada automáticamente">
            <a:extLst>
              <a:ext uri="{FF2B5EF4-FFF2-40B4-BE49-F238E27FC236}">
                <a16:creationId xmlns:a16="http://schemas.microsoft.com/office/drawing/2014/main" id="{C9A795C2-CB3D-30CA-1FA0-A8621C48FCD1}"/>
              </a:ext>
            </a:extLst>
          </p:cNvPr>
          <p:cNvPicPr>
            <a:picLocks noChangeAspect="1"/>
          </p:cNvPicPr>
          <p:nvPr/>
        </p:nvPicPr>
        <p:blipFill>
          <a:blip r:embed="rId4"/>
          <a:stretch>
            <a:fillRect/>
          </a:stretch>
        </p:blipFill>
        <p:spPr>
          <a:xfrm>
            <a:off x="10575474" y="253999"/>
            <a:ext cx="1074053" cy="869920"/>
          </a:xfrm>
          <a:prstGeom prst="rect">
            <a:avLst/>
          </a:prstGeom>
        </p:spPr>
      </p:pic>
      <p:sp>
        <p:nvSpPr>
          <p:cNvPr id="5" name="CuadroTexto 3">
            <a:extLst>
              <a:ext uri="{FF2B5EF4-FFF2-40B4-BE49-F238E27FC236}">
                <a16:creationId xmlns:a16="http://schemas.microsoft.com/office/drawing/2014/main" id="{CB29EFE5-A673-62E4-623A-425ADD002AF9}"/>
              </a:ext>
            </a:extLst>
          </p:cNvPr>
          <p:cNvSpPr txBox="1"/>
          <p:nvPr/>
        </p:nvSpPr>
        <p:spPr>
          <a:xfrm>
            <a:off x="2476500" y="365793"/>
            <a:ext cx="46560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600" b="0" i="0" u="none" strike="noStrike" kern="1200" cap="none" spc="0" normalizeH="0" baseline="0" noProof="0" dirty="0" smtClean="0">
                <a:ln>
                  <a:noFill/>
                </a:ln>
                <a:solidFill>
                  <a:srgbClr val="002060"/>
                </a:solidFill>
                <a:effectLst/>
                <a:uLnTx/>
                <a:uFillTx/>
                <a:latin typeface="Fira Sans Medium" panose="020B0503050000020004" pitchFamily="34" charset="0"/>
                <a:ea typeface="+mn-ea"/>
                <a:cs typeface="+mn-cs"/>
              </a:rPr>
              <a:t>Držáky pro frézy</a:t>
            </a:r>
            <a:endParaRPr kumimoji="0" lang="en-US" sz="3600" b="0" i="0" u="none" strike="noStrike" kern="1200" cap="none" spc="0" normalizeH="0" baseline="0" noProof="0" dirty="0">
              <a:ln>
                <a:noFill/>
              </a:ln>
              <a:solidFill>
                <a:srgbClr val="002060"/>
              </a:solidFill>
              <a:effectLst/>
              <a:uLnTx/>
              <a:uFillTx/>
              <a:latin typeface="Fira Sans Medium" panose="020B0603050000020004" pitchFamily="34" charset="0"/>
              <a:ea typeface="+mn-ea"/>
              <a:cs typeface="+mn-cs"/>
            </a:endParaRPr>
          </a:p>
        </p:txBody>
      </p:sp>
      <p:sp>
        <p:nvSpPr>
          <p:cNvPr id="7" name="CuadroTexto 6">
            <a:extLst>
              <a:ext uri="{FF2B5EF4-FFF2-40B4-BE49-F238E27FC236}">
                <a16:creationId xmlns:a16="http://schemas.microsoft.com/office/drawing/2014/main" id="{8ACCA40F-D15C-6120-B27F-3872A6A1300C}"/>
              </a:ext>
            </a:extLst>
          </p:cNvPr>
          <p:cNvSpPr txBox="1"/>
          <p:nvPr/>
        </p:nvSpPr>
        <p:spPr>
          <a:xfrm>
            <a:off x="2476500" y="1012124"/>
            <a:ext cx="3423786" cy="3046988"/>
          </a:xfrm>
          <a:prstGeom prst="rect">
            <a:avLst/>
          </a:prstGeom>
          <a:noFill/>
        </p:spPr>
        <p:txBody>
          <a:bodyPr wrap="square" rtlCol="0">
            <a:spAutoFit/>
          </a:bodyPr>
          <a:lstStyle/>
          <a:p>
            <a:pPr algn="just"/>
            <a:r>
              <a:rPr lang="cs-CZ" sz="1200" b="1" dirty="0">
                <a:solidFill>
                  <a:schemeClr val="accent1">
                    <a:lumMod val="50000"/>
                  </a:schemeClr>
                </a:solidFill>
              </a:rPr>
              <a:t>Držáky pro </a:t>
            </a:r>
            <a:r>
              <a:rPr lang="cs-CZ" sz="1200" b="1" dirty="0" err="1">
                <a:solidFill>
                  <a:schemeClr val="accent1">
                    <a:lumMod val="50000"/>
                  </a:schemeClr>
                </a:solidFill>
              </a:rPr>
              <a:t>premilled</a:t>
            </a:r>
            <a:r>
              <a:rPr lang="cs-CZ" sz="1200" b="1" dirty="0">
                <a:solidFill>
                  <a:schemeClr val="accent1">
                    <a:lumMod val="50000"/>
                  </a:schemeClr>
                </a:solidFill>
              </a:rPr>
              <a:t> díly</a:t>
            </a:r>
            <a:r>
              <a:rPr lang="cs-CZ" sz="1200" dirty="0"/>
              <a:t> slouží k upevnění </a:t>
            </a:r>
            <a:r>
              <a:rPr lang="cs-CZ" sz="1200" dirty="0" err="1"/>
              <a:t>předfrézovaných</a:t>
            </a:r>
            <a:r>
              <a:rPr lang="cs-CZ" sz="1200" dirty="0"/>
              <a:t> </a:t>
            </a:r>
            <a:r>
              <a:rPr lang="cs-CZ" sz="1200" dirty="0" err="1"/>
              <a:t>abutmentových</a:t>
            </a:r>
            <a:r>
              <a:rPr lang="cs-CZ" sz="1200" dirty="0"/>
              <a:t> bločků během frézovacího procesu u dentálních implantátů. Jedná se o adaptéry, které se vkládají do různých typů zubních fréz. Každá fréza má svůj vlastní systém držáku a je kompatibilní s různými značkami </a:t>
            </a:r>
            <a:r>
              <a:rPr lang="cs-CZ" sz="1200" dirty="0" err="1"/>
              <a:t>premilled</a:t>
            </a:r>
            <a:r>
              <a:rPr lang="cs-CZ" sz="1200" dirty="0"/>
              <a:t> bločků.</a:t>
            </a:r>
          </a:p>
          <a:p>
            <a:pPr algn="just"/>
            <a:r>
              <a:rPr lang="cs-CZ" sz="1200" dirty="0"/>
              <a:t>Držáky pro </a:t>
            </a:r>
            <a:r>
              <a:rPr lang="cs-CZ" sz="1200" dirty="0" err="1"/>
              <a:t>premilled</a:t>
            </a:r>
            <a:r>
              <a:rPr lang="cs-CZ" sz="1200" dirty="0"/>
              <a:t> díly se používají k frézování </a:t>
            </a:r>
            <a:r>
              <a:rPr lang="cs-CZ" sz="1200" dirty="0" err="1"/>
              <a:t>předfrézovaného</a:t>
            </a:r>
            <a:r>
              <a:rPr lang="cs-CZ" sz="1200" dirty="0"/>
              <a:t> dílu, který je uchycen z boku v místě spojení s implantátem. Slouží k obrábění </a:t>
            </a:r>
            <a:r>
              <a:rPr lang="cs-CZ" sz="1200" dirty="0" err="1"/>
              <a:t>abutmentů</a:t>
            </a:r>
            <a:r>
              <a:rPr lang="cs-CZ" sz="1200" dirty="0"/>
              <a:t> s předem připravenou spojovací geometrií, která zapadá do držáku</a:t>
            </a:r>
            <a:r>
              <a:rPr lang="cs-CZ" sz="1200" dirty="0" smtClean="0"/>
              <a:t>.</a:t>
            </a:r>
          </a:p>
          <a:p>
            <a:pPr algn="just"/>
            <a:endParaRPr lang="cs-CZ" sz="1200" dirty="0">
              <a:latin typeface="Arial Narrow" panose="020B0606020202030204" pitchFamily="34" charset="0"/>
            </a:endParaRPr>
          </a:p>
          <a:p>
            <a:endParaRPr lang="cs-CZ" sz="1200" b="1" dirty="0">
              <a:latin typeface="+mj-lt"/>
            </a:endParaRPr>
          </a:p>
          <a:p>
            <a:endParaRPr lang="cs-CZ" sz="1200" dirty="0">
              <a:latin typeface="+mj-lt"/>
            </a:endParaRPr>
          </a:p>
          <a:p>
            <a:pPr algn="just"/>
            <a:endParaRPr lang="cs-CZ" sz="1200" dirty="0"/>
          </a:p>
        </p:txBody>
      </p:sp>
    </p:spTree>
    <p:extLst>
      <p:ext uri="{BB962C8B-B14F-4D97-AF65-F5344CB8AC3E}">
        <p14:creationId xmlns:p14="http://schemas.microsoft.com/office/powerpoint/2010/main" val="52970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9ED30-2E1D-89CE-276D-A58724E4A70D}"/>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0E2FE9D2-A1DD-A278-8122-72CDC2392E61}"/>
              </a:ext>
              <a:ext uri="{147F2762-F138-4A5C-976F-8EAC2B608ADB}">
                <a16:predDERef xmlns:a16="http://schemas.microsoft.com/office/drawing/2014/main" pred="{D3905AE0-9105-D335-12EC-16F4C239ADE5}"/>
              </a:ext>
            </a:extLst>
          </p:cNvPr>
          <p:cNvPicPr>
            <a:picLocks noChangeAspect="1"/>
          </p:cNvPicPr>
          <p:nvPr/>
        </p:nvPicPr>
        <p:blipFill>
          <a:blip r:embed="rId2"/>
          <a:stretch>
            <a:fillRect/>
          </a:stretch>
        </p:blipFill>
        <p:spPr>
          <a:xfrm>
            <a:off x="3649775" y="3409029"/>
            <a:ext cx="4193733" cy="3145300"/>
          </a:xfrm>
          <a:prstGeom prst="rect">
            <a:avLst/>
          </a:prstGeom>
        </p:spPr>
      </p:pic>
      <p:pic>
        <p:nvPicPr>
          <p:cNvPr id="11" name="Imagen 10">
            <a:extLst>
              <a:ext uri="{FF2B5EF4-FFF2-40B4-BE49-F238E27FC236}">
                <a16:creationId xmlns:a16="http://schemas.microsoft.com/office/drawing/2014/main" id="{A6142E1A-34DC-359D-C058-03837F668614}"/>
              </a:ext>
              <a:ext uri="{147F2762-F138-4A5C-976F-8EAC2B608ADB}">
                <a16:predDERef xmlns:a16="http://schemas.microsoft.com/office/drawing/2014/main" pred="{CD18FBB3-6D5D-A326-84CE-81F942A25E0F}"/>
              </a:ext>
            </a:extLst>
          </p:cNvPr>
          <p:cNvPicPr>
            <a:picLocks noChangeAspect="1"/>
          </p:cNvPicPr>
          <p:nvPr/>
        </p:nvPicPr>
        <p:blipFill>
          <a:blip r:embed="rId3"/>
          <a:stretch>
            <a:fillRect/>
          </a:stretch>
        </p:blipFill>
        <p:spPr>
          <a:xfrm rot="20234669">
            <a:off x="8358437" y="3528356"/>
            <a:ext cx="2218668" cy="1890824"/>
          </a:xfrm>
          <a:prstGeom prst="rect">
            <a:avLst/>
          </a:prstGeom>
        </p:spPr>
      </p:pic>
      <p:sp>
        <p:nvSpPr>
          <p:cNvPr id="4" name="Rectángulo 3">
            <a:extLst>
              <a:ext uri="{FF2B5EF4-FFF2-40B4-BE49-F238E27FC236}">
                <a16:creationId xmlns:a16="http://schemas.microsoft.com/office/drawing/2014/main" id="{5DA9E094-2F82-518B-9862-1238201A9162}"/>
              </a:ext>
            </a:extLst>
          </p:cNvPr>
          <p:cNvSpPr/>
          <p:nvPr/>
        </p:nvSpPr>
        <p:spPr>
          <a:xfrm>
            <a:off x="0" y="0"/>
            <a:ext cx="2032000" cy="6858000"/>
          </a:xfrm>
          <a:prstGeom prst="rect">
            <a:avLst/>
          </a:prstGeom>
          <a:gradFill>
            <a:gsLst>
              <a:gs pos="0">
                <a:schemeClr val="tx1"/>
              </a:gs>
              <a:gs pos="6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s-ES" sz="15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3" name="Text 0">
            <a:extLst>
              <a:ext uri="{FF2B5EF4-FFF2-40B4-BE49-F238E27FC236}">
                <a16:creationId xmlns:a16="http://schemas.microsoft.com/office/drawing/2014/main" id="{D052F811-E4B3-7549-9B0A-15677EE852BB}"/>
              </a:ext>
            </a:extLst>
          </p:cNvPr>
          <p:cNvSpPr/>
          <p:nvPr/>
        </p:nvSpPr>
        <p:spPr>
          <a:xfrm rot="16200000">
            <a:off x="-1086556" y="1755659"/>
            <a:ext cx="4205111" cy="1632183"/>
          </a:xfrm>
          <a:prstGeom prst="rect">
            <a:avLst/>
          </a:prstGeom>
          <a:noFill/>
          <a:ln/>
        </p:spPr>
        <p:txBody>
          <a:bodyPr wrap="square" lIns="0" tIns="0" rIns="0" bIns="0" rtlCol="0" anchor="t"/>
          <a:lstStyle/>
          <a:p>
            <a:pPr marL="0" marR="0" lvl="0" indent="0" algn="r" defTabSz="76197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err="1">
                <a:ln>
                  <a:noFill/>
                </a:ln>
                <a:solidFill>
                  <a:prstClr val="white"/>
                </a:solidFill>
                <a:effectLst/>
                <a:uLnTx/>
                <a:uFillTx/>
                <a:latin typeface="Fira Sans SemiBold" panose="020B0603050000020004" pitchFamily="34" charset="0"/>
                <a:ea typeface="Saira Medium" pitchFamily="34" charset="-122"/>
                <a:cs typeface="Saira Medium" pitchFamily="34" charset="-120"/>
              </a:rPr>
              <a:t>IPDMilled</a:t>
            </a:r>
            <a:endPar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Saira Medium" pitchFamily="34" charset="-122"/>
              <a:cs typeface="Saira Medium" pitchFamily="34" charset="-120"/>
            </a:endParaRPr>
          </a:p>
          <a:p>
            <a:pPr marL="0" marR="0" lvl="0" indent="0" algn="r" defTabSz="76197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smtClean="0">
                <a:ln>
                  <a:noFill/>
                </a:ln>
                <a:solidFill>
                  <a:prstClr val="white"/>
                </a:solidFill>
                <a:effectLst/>
                <a:uLnTx/>
                <a:uFillTx/>
                <a:latin typeface="Fira Sans SemiBold" panose="020B0603050000020004" pitchFamily="34" charset="0"/>
                <a:ea typeface="Saira Medium" pitchFamily="34" charset="-122"/>
                <a:cs typeface="Saira Medium" pitchFamily="34" charset="-120"/>
              </a:rPr>
              <a:t>abutment</a:t>
            </a:r>
            <a:r>
              <a:rPr kumimoji="0" lang="cs-CZ" sz="5500" b="0" i="0" u="none" strike="noStrike" kern="1200" cap="none" spc="0" normalizeH="0" baseline="0" noProof="0" dirty="0" smtClean="0">
                <a:ln>
                  <a:noFill/>
                </a:ln>
                <a:solidFill>
                  <a:prstClr val="white"/>
                </a:solidFill>
                <a:effectLst/>
                <a:uLnTx/>
                <a:uFillTx/>
                <a:latin typeface="Fira Sans SemiBold" panose="020B0603050000020004" pitchFamily="34" charset="0"/>
                <a:ea typeface="Saira Medium" pitchFamily="34" charset="-122"/>
                <a:cs typeface="Saira Medium" pitchFamily="34" charset="-120"/>
              </a:rPr>
              <a:t>y</a:t>
            </a:r>
            <a:endPar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Saira Medium" pitchFamily="34" charset="-122"/>
              <a:cs typeface="Saira Medium" pitchFamily="34" charset="-120"/>
            </a:endParaRPr>
          </a:p>
          <a:p>
            <a:pPr marL="0" marR="0" lvl="0" indent="0" algn="r" defTabSz="761970" rtl="0" eaLnBrk="1" fontAlgn="auto" latinLnBrk="0" hangingPunct="1">
              <a:lnSpc>
                <a:spcPct val="100000"/>
              </a:lnSpc>
              <a:spcBef>
                <a:spcPts val="0"/>
              </a:spcBef>
              <a:spcAft>
                <a:spcPts val="0"/>
              </a:spcAft>
              <a:buClrTx/>
              <a:buSzTx/>
              <a:buFontTx/>
              <a:buNone/>
              <a:tabLst/>
              <a:defRPr/>
            </a:pPr>
            <a:endPar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mn-ea"/>
              <a:cs typeface="+mn-cs"/>
            </a:endParaRPr>
          </a:p>
        </p:txBody>
      </p:sp>
      <p:pic>
        <p:nvPicPr>
          <p:cNvPr id="9" name="Imagen 8" descr="Imagen que contiene Icono&#10;&#10;Descripción generada automáticamente">
            <a:extLst>
              <a:ext uri="{FF2B5EF4-FFF2-40B4-BE49-F238E27FC236}">
                <a16:creationId xmlns:a16="http://schemas.microsoft.com/office/drawing/2014/main" id="{C888E4CF-9A3C-E35E-BA5A-CADC08007DCB}"/>
              </a:ext>
            </a:extLst>
          </p:cNvPr>
          <p:cNvPicPr>
            <a:picLocks noChangeAspect="1"/>
          </p:cNvPicPr>
          <p:nvPr/>
        </p:nvPicPr>
        <p:blipFill>
          <a:blip r:embed="rId4"/>
          <a:stretch>
            <a:fillRect/>
          </a:stretch>
        </p:blipFill>
        <p:spPr>
          <a:xfrm>
            <a:off x="10575474" y="253999"/>
            <a:ext cx="1074053" cy="869920"/>
          </a:xfrm>
          <a:prstGeom prst="rect">
            <a:avLst/>
          </a:prstGeom>
        </p:spPr>
      </p:pic>
      <p:sp>
        <p:nvSpPr>
          <p:cNvPr id="5" name="CuadroTexto 3">
            <a:extLst>
              <a:ext uri="{FF2B5EF4-FFF2-40B4-BE49-F238E27FC236}">
                <a16:creationId xmlns:a16="http://schemas.microsoft.com/office/drawing/2014/main" id="{984898DF-BC5F-D588-9DA5-9393FBFC4C59}"/>
              </a:ext>
            </a:extLst>
          </p:cNvPr>
          <p:cNvSpPr txBox="1"/>
          <p:nvPr/>
        </p:nvSpPr>
        <p:spPr>
          <a:xfrm>
            <a:off x="2476500" y="365793"/>
            <a:ext cx="53831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600" b="0" i="0" u="none" strike="noStrike" kern="1200" cap="none" spc="0" normalizeH="0" baseline="0" noProof="0" dirty="0" smtClean="0">
                <a:ln>
                  <a:noFill/>
                </a:ln>
                <a:solidFill>
                  <a:srgbClr val="002060"/>
                </a:solidFill>
                <a:effectLst/>
                <a:uLnTx/>
                <a:uFillTx/>
                <a:latin typeface="Fira Sans Medium" panose="020B0503050000020004" pitchFamily="34" charset="0"/>
                <a:ea typeface="+mn-ea"/>
                <a:cs typeface="+mn-cs"/>
              </a:rPr>
              <a:t>Držáky </a:t>
            </a:r>
            <a:r>
              <a:rPr kumimoji="0" lang="cs-CZ" sz="3600" b="0" i="0" u="none" strike="noStrike" kern="1200" cap="none" spc="0" normalizeH="0" baseline="0" noProof="0" dirty="0" err="1" smtClean="0">
                <a:ln>
                  <a:noFill/>
                </a:ln>
                <a:solidFill>
                  <a:srgbClr val="002060"/>
                </a:solidFill>
                <a:effectLst/>
                <a:uLnTx/>
                <a:uFillTx/>
                <a:latin typeface="Fira Sans Medium" panose="020B0503050000020004" pitchFamily="34" charset="0"/>
                <a:ea typeface="+mn-ea"/>
                <a:cs typeface="+mn-cs"/>
              </a:rPr>
              <a:t>IPDmilled</a:t>
            </a:r>
            <a:r>
              <a:rPr kumimoji="0" lang="cs-CZ" sz="3600" b="0" i="0" u="none" strike="noStrike" kern="1200" cap="none" spc="0" normalizeH="0" baseline="0" noProof="0" dirty="0" smtClean="0">
                <a:ln>
                  <a:noFill/>
                </a:ln>
                <a:solidFill>
                  <a:srgbClr val="002060"/>
                </a:solidFill>
                <a:effectLst/>
                <a:uLnTx/>
                <a:uFillTx/>
                <a:latin typeface="Fira Sans Medium" panose="020B0503050000020004" pitchFamily="34" charset="0"/>
                <a:ea typeface="+mn-ea"/>
                <a:cs typeface="+mn-cs"/>
              </a:rPr>
              <a:t> bločků</a:t>
            </a:r>
            <a:endParaRPr kumimoji="0" lang="en-US" sz="3600" b="0" i="0" u="none" strike="noStrike" kern="1200" cap="none" spc="0" normalizeH="0" baseline="0" noProof="0" dirty="0">
              <a:ln>
                <a:noFill/>
              </a:ln>
              <a:solidFill>
                <a:srgbClr val="002060"/>
              </a:solidFill>
              <a:effectLst/>
              <a:uLnTx/>
              <a:uFillTx/>
              <a:latin typeface="Fira Sans Medium" panose="020B0603050000020004" pitchFamily="34" charset="0"/>
              <a:ea typeface="+mn-ea"/>
              <a:cs typeface="+mn-cs"/>
            </a:endParaRPr>
          </a:p>
        </p:txBody>
      </p:sp>
      <p:sp>
        <p:nvSpPr>
          <p:cNvPr id="7" name="CuadroTexto 6">
            <a:extLst>
              <a:ext uri="{FF2B5EF4-FFF2-40B4-BE49-F238E27FC236}">
                <a16:creationId xmlns:a16="http://schemas.microsoft.com/office/drawing/2014/main" id="{7D94A41B-AEA2-47D2-50CF-C236CFE12398}"/>
              </a:ext>
            </a:extLst>
          </p:cNvPr>
          <p:cNvSpPr txBox="1"/>
          <p:nvPr/>
        </p:nvSpPr>
        <p:spPr>
          <a:xfrm>
            <a:off x="2476500" y="1012124"/>
            <a:ext cx="4541854" cy="4518160"/>
          </a:xfrm>
          <a:prstGeom prst="rect">
            <a:avLst/>
          </a:prstGeom>
          <a:noFill/>
        </p:spPr>
        <p:txBody>
          <a:bodyPr wrap="square" rtlCol="0">
            <a:spAutoFit/>
          </a:bodyPr>
          <a:lstStyle/>
          <a:p>
            <a:r>
              <a:rPr lang="cs-CZ" sz="1200" b="1" dirty="0">
                <a:solidFill>
                  <a:schemeClr val="accent1">
                    <a:lumMod val="50000"/>
                  </a:schemeClr>
                </a:solidFill>
              </a:rPr>
              <a:t>Toto jsou jednotlivé části držáku</a:t>
            </a:r>
            <a:r>
              <a:rPr lang="cs-CZ" sz="1200" b="1" dirty="0" smtClean="0">
                <a:solidFill>
                  <a:schemeClr val="accent1">
                    <a:lumMod val="50000"/>
                  </a:schemeClr>
                </a:solidFill>
              </a:rPr>
              <a:t>:</a:t>
            </a:r>
            <a:br>
              <a:rPr lang="cs-CZ" sz="1200" b="1" dirty="0" smtClean="0">
                <a:solidFill>
                  <a:schemeClr val="accent1">
                    <a:lumMod val="50000"/>
                  </a:schemeClr>
                </a:solidFill>
              </a:rPr>
            </a:br>
            <a:endParaRPr lang="cs-CZ" sz="1200" dirty="0">
              <a:solidFill>
                <a:schemeClr val="accent1">
                  <a:lumMod val="50000"/>
                </a:schemeClr>
              </a:solidFill>
            </a:endParaRPr>
          </a:p>
          <a:p>
            <a:pPr marL="228600" indent="-228600">
              <a:buFont typeface="+mj-lt"/>
              <a:buAutoNum type="arabicPeriod"/>
            </a:pPr>
            <a:r>
              <a:rPr lang="cs-CZ" sz="1200" b="1" dirty="0" smtClean="0">
                <a:solidFill>
                  <a:schemeClr val="accent1">
                    <a:lumMod val="50000"/>
                  </a:schemeClr>
                </a:solidFill>
              </a:rPr>
              <a:t>Držák</a:t>
            </a:r>
            <a:br>
              <a:rPr lang="cs-CZ" sz="1200" b="1" dirty="0" smtClean="0">
                <a:solidFill>
                  <a:schemeClr val="accent1">
                    <a:lumMod val="50000"/>
                  </a:schemeClr>
                </a:solidFill>
              </a:rPr>
            </a:br>
            <a:endParaRPr lang="cs-CZ" sz="1200" dirty="0">
              <a:solidFill>
                <a:schemeClr val="accent1">
                  <a:lumMod val="50000"/>
                </a:schemeClr>
              </a:solidFill>
            </a:endParaRPr>
          </a:p>
          <a:p>
            <a:pPr marL="228600" indent="-228600">
              <a:buFont typeface="+mj-lt"/>
              <a:buAutoNum type="arabicPeriod"/>
            </a:pPr>
            <a:r>
              <a:rPr lang="cs-CZ" sz="1200" b="1" dirty="0" err="1">
                <a:solidFill>
                  <a:schemeClr val="accent1">
                    <a:lumMod val="50000"/>
                  </a:schemeClr>
                </a:solidFill>
              </a:rPr>
              <a:t>IPDMilled</a:t>
            </a:r>
            <a:r>
              <a:rPr lang="cs-CZ" sz="1200" b="1" dirty="0">
                <a:solidFill>
                  <a:schemeClr val="accent1">
                    <a:lumMod val="50000"/>
                  </a:schemeClr>
                </a:solidFill>
              </a:rPr>
              <a:t> </a:t>
            </a:r>
            <a:r>
              <a:rPr lang="cs-CZ" sz="1200" b="1" dirty="0" smtClean="0">
                <a:solidFill>
                  <a:schemeClr val="accent1">
                    <a:lumMod val="50000"/>
                  </a:schemeClr>
                </a:solidFill>
              </a:rPr>
              <a:t>bločky</a:t>
            </a:r>
            <a:br>
              <a:rPr lang="cs-CZ" sz="1200" b="1" dirty="0" smtClean="0">
                <a:solidFill>
                  <a:schemeClr val="accent1">
                    <a:lumMod val="50000"/>
                  </a:schemeClr>
                </a:solidFill>
              </a:rPr>
            </a:br>
            <a:endParaRPr lang="cs-CZ" sz="1200" dirty="0">
              <a:solidFill>
                <a:schemeClr val="accent1">
                  <a:lumMod val="50000"/>
                </a:schemeClr>
              </a:solidFill>
            </a:endParaRPr>
          </a:p>
          <a:p>
            <a:pPr marL="228600" indent="-228600">
              <a:buFont typeface="+mj-lt"/>
              <a:buAutoNum type="arabicPeriod"/>
            </a:pPr>
            <a:r>
              <a:rPr lang="cs-CZ" sz="1200" b="1" dirty="0" err="1" smtClean="0">
                <a:solidFill>
                  <a:schemeClr val="accent1">
                    <a:lumMod val="50000"/>
                  </a:schemeClr>
                </a:solidFill>
              </a:rPr>
              <a:t>IPDMilled</a:t>
            </a:r>
            <a:r>
              <a:rPr lang="cs-CZ" sz="1200" b="1" dirty="0" smtClean="0">
                <a:solidFill>
                  <a:schemeClr val="accent1">
                    <a:lumMod val="50000"/>
                  </a:schemeClr>
                </a:solidFill>
              </a:rPr>
              <a:t> </a:t>
            </a:r>
            <a:r>
              <a:rPr lang="cs-CZ" sz="1200" b="1" dirty="0">
                <a:solidFill>
                  <a:schemeClr val="accent1">
                    <a:lumMod val="50000"/>
                  </a:schemeClr>
                </a:solidFill>
              </a:rPr>
              <a:t>laboratorní </a:t>
            </a:r>
            <a:r>
              <a:rPr lang="cs-CZ" sz="1200" b="1" dirty="0" smtClean="0">
                <a:solidFill>
                  <a:schemeClr val="accent1">
                    <a:lumMod val="50000"/>
                  </a:schemeClr>
                </a:solidFill>
              </a:rPr>
              <a:t>analog</a:t>
            </a:r>
            <a:br>
              <a:rPr lang="cs-CZ" sz="1200" b="1" dirty="0" smtClean="0">
                <a:solidFill>
                  <a:schemeClr val="accent1">
                    <a:lumMod val="50000"/>
                  </a:schemeClr>
                </a:solidFill>
              </a:rPr>
            </a:br>
            <a:endParaRPr lang="cs-CZ" sz="1200" dirty="0">
              <a:solidFill>
                <a:schemeClr val="accent1">
                  <a:lumMod val="50000"/>
                </a:schemeClr>
              </a:solidFill>
            </a:endParaRPr>
          </a:p>
          <a:p>
            <a:pPr marL="228600" indent="-228600">
              <a:buFont typeface="+mj-lt"/>
              <a:buAutoNum type="arabicPeriod"/>
            </a:pPr>
            <a:r>
              <a:rPr lang="cs-CZ" sz="1200" b="1" dirty="0">
                <a:solidFill>
                  <a:schemeClr val="accent1">
                    <a:lumMod val="50000"/>
                  </a:schemeClr>
                </a:solidFill>
              </a:rPr>
              <a:t>Centrální upínací tyč pro </a:t>
            </a:r>
            <a:r>
              <a:rPr lang="cs-CZ" sz="1200" b="1" dirty="0" err="1">
                <a:solidFill>
                  <a:schemeClr val="accent1">
                    <a:lumMod val="50000"/>
                  </a:schemeClr>
                </a:solidFill>
              </a:rPr>
              <a:t>IPDMilled</a:t>
            </a:r>
            <a:r>
              <a:rPr lang="cs-CZ" sz="1200" b="1" dirty="0">
                <a:solidFill>
                  <a:schemeClr val="accent1">
                    <a:lumMod val="50000"/>
                  </a:schemeClr>
                </a:solidFill>
              </a:rPr>
              <a:t> bločky (monoblok</a:t>
            </a:r>
            <a:r>
              <a:rPr lang="cs-CZ" sz="1200" b="1" dirty="0" smtClean="0">
                <a:solidFill>
                  <a:schemeClr val="accent1">
                    <a:lumMod val="50000"/>
                  </a:schemeClr>
                </a:solidFill>
              </a:rPr>
              <a:t>)</a:t>
            </a:r>
            <a:br>
              <a:rPr lang="cs-CZ" sz="1200" b="1" dirty="0" smtClean="0">
                <a:solidFill>
                  <a:schemeClr val="accent1">
                    <a:lumMod val="50000"/>
                  </a:schemeClr>
                </a:solidFill>
              </a:rPr>
            </a:br>
            <a:endParaRPr lang="cs-CZ" sz="1200" dirty="0">
              <a:solidFill>
                <a:schemeClr val="accent1">
                  <a:lumMod val="50000"/>
                </a:schemeClr>
              </a:solidFill>
            </a:endParaRPr>
          </a:p>
          <a:p>
            <a:pPr marL="228600" indent="-228600">
              <a:buFont typeface="+mj-lt"/>
              <a:buAutoNum type="arabicPeriod"/>
            </a:pPr>
            <a:r>
              <a:rPr lang="cs-CZ" sz="1200" b="1" dirty="0">
                <a:solidFill>
                  <a:schemeClr val="accent1">
                    <a:lumMod val="50000"/>
                  </a:schemeClr>
                </a:solidFill>
              </a:rPr>
              <a:t>Centrální upínací tyč pro </a:t>
            </a:r>
            <a:r>
              <a:rPr lang="cs-CZ" sz="1200" b="1" dirty="0" err="1">
                <a:solidFill>
                  <a:schemeClr val="accent1">
                    <a:lumMod val="50000"/>
                  </a:schemeClr>
                </a:solidFill>
              </a:rPr>
              <a:t>IPDMilled</a:t>
            </a:r>
            <a:r>
              <a:rPr lang="cs-CZ" sz="1200" b="1" dirty="0">
                <a:solidFill>
                  <a:schemeClr val="accent1">
                    <a:lumMod val="50000"/>
                  </a:schemeClr>
                </a:solidFill>
              </a:rPr>
              <a:t> </a:t>
            </a:r>
            <a:r>
              <a:rPr lang="cs-CZ" sz="1200" b="1" dirty="0" smtClean="0">
                <a:solidFill>
                  <a:schemeClr val="accent1">
                    <a:lumMod val="50000"/>
                  </a:schemeClr>
                </a:solidFill>
              </a:rPr>
              <a:t>bločky</a:t>
            </a:r>
            <a:br>
              <a:rPr lang="cs-CZ" sz="1200" b="1" dirty="0" smtClean="0">
                <a:solidFill>
                  <a:schemeClr val="accent1">
                    <a:lumMod val="50000"/>
                  </a:schemeClr>
                </a:solidFill>
              </a:rPr>
            </a:br>
            <a:endParaRPr lang="cs-CZ" sz="1200" dirty="0">
              <a:solidFill>
                <a:schemeClr val="accent1">
                  <a:lumMod val="50000"/>
                </a:schemeClr>
              </a:solidFill>
            </a:endParaRPr>
          </a:p>
          <a:p>
            <a:pPr marL="228600" indent="-228600">
              <a:buFont typeface="+mj-lt"/>
              <a:buAutoNum type="arabicPeriod"/>
            </a:pPr>
            <a:r>
              <a:rPr lang="cs-CZ" sz="1200" b="1" dirty="0">
                <a:solidFill>
                  <a:schemeClr val="accent1">
                    <a:lumMod val="50000"/>
                  </a:schemeClr>
                </a:solidFill>
              </a:rPr>
              <a:t>Podpůrná tyč pro </a:t>
            </a:r>
            <a:r>
              <a:rPr lang="cs-CZ" sz="1200" b="1" dirty="0" err="1">
                <a:solidFill>
                  <a:schemeClr val="accent1">
                    <a:lumMod val="50000"/>
                  </a:schemeClr>
                </a:solidFill>
              </a:rPr>
              <a:t>IPDMilled</a:t>
            </a:r>
            <a:r>
              <a:rPr lang="cs-CZ" sz="1200" b="1" dirty="0">
                <a:solidFill>
                  <a:schemeClr val="accent1">
                    <a:lumMod val="50000"/>
                  </a:schemeClr>
                </a:solidFill>
              </a:rPr>
              <a:t> laboratorní analog</a:t>
            </a:r>
            <a:endParaRPr lang="cs-CZ" sz="1200" dirty="0">
              <a:solidFill>
                <a:schemeClr val="accent1">
                  <a:lumMod val="50000"/>
                </a:schemeClr>
              </a:solidFill>
            </a:endParaRPr>
          </a:p>
          <a:p>
            <a:pPr marR="0" lvl="0" algn="l" defTabSz="761970" rtl="0" eaLnBrk="1" fontAlgn="auto" latinLnBrk="0" hangingPunct="1">
              <a:lnSpc>
                <a:spcPct val="115000"/>
              </a:lnSpc>
              <a:spcBef>
                <a:spcPts val="0"/>
              </a:spcBef>
              <a:spcAft>
                <a:spcPts val="667"/>
              </a:spcAft>
              <a:buClr>
                <a:srgbClr val="002060"/>
              </a:buClr>
              <a:buSzTx/>
              <a:tabLst/>
              <a:defRPr/>
            </a:pPr>
            <a:endParaRPr kumimoji="0" lang="en-US" sz="1200" b="0" i="0" u="none" strike="noStrike" kern="100" cap="none" spc="0" normalizeH="0" baseline="0" noProof="0" dirty="0">
              <a:ln>
                <a:noFill/>
              </a:ln>
              <a:solidFill>
                <a:prstClr val="black">
                  <a:lumMod val="65000"/>
                  <a:lumOff val="35000"/>
                </a:prstClr>
              </a:solidFill>
              <a:effectLst/>
              <a:uLnTx/>
              <a:uFillTx/>
              <a:latin typeface="Fira Sans Light" panose="020B0403050000020004" pitchFamily="34" charset="0"/>
              <a:ea typeface="Aptos" panose="020B0004020202020204" pitchFamily="34" charset="0"/>
              <a:cs typeface="Times New Roman" panose="02020603050405020304" pitchFamily="18" charset="0"/>
            </a:endParaRPr>
          </a:p>
          <a:p>
            <a:pPr marL="228600" marR="0" lvl="0" indent="-228600" algn="l" defTabSz="761970" rtl="0" eaLnBrk="1" fontAlgn="auto" latinLnBrk="0" hangingPunct="1">
              <a:lnSpc>
                <a:spcPct val="115000"/>
              </a:lnSpc>
              <a:spcBef>
                <a:spcPts val="0"/>
              </a:spcBef>
              <a:spcAft>
                <a:spcPts val="667"/>
              </a:spcAft>
              <a:buClr>
                <a:srgbClr val="002060"/>
              </a:buClr>
              <a:buSzTx/>
              <a:buFont typeface="+mj-lt"/>
              <a:buAutoNum type="arabicPeriod"/>
              <a:tabLst/>
              <a:defRPr/>
            </a:pPr>
            <a:endParaRPr kumimoji="0" lang="en-US" sz="1200" b="0" i="0" u="none" strike="noStrike" kern="100" cap="none" spc="0" normalizeH="0" baseline="0" noProof="0" dirty="0">
              <a:ln>
                <a:noFill/>
              </a:ln>
              <a:solidFill>
                <a:prstClr val="black">
                  <a:lumMod val="65000"/>
                  <a:lumOff val="35000"/>
                </a:prstClr>
              </a:solidFill>
              <a:effectLst/>
              <a:uLnTx/>
              <a:uFillTx/>
              <a:latin typeface="Fira Sans Light" panose="020B0403050000020004" pitchFamily="34" charset="0"/>
              <a:ea typeface="Aptos" panose="020B0004020202020204" pitchFamily="34" charset="0"/>
              <a:cs typeface="Times New Roman" panose="02020603050405020304" pitchFamily="18" charset="0"/>
            </a:endParaRPr>
          </a:p>
          <a:p>
            <a:pPr marL="228600" marR="0" lvl="0" indent="-228600" algn="l" defTabSz="761970" rtl="0" eaLnBrk="1" fontAlgn="auto" latinLnBrk="0" hangingPunct="1">
              <a:lnSpc>
                <a:spcPct val="115000"/>
              </a:lnSpc>
              <a:spcBef>
                <a:spcPts val="0"/>
              </a:spcBef>
              <a:spcAft>
                <a:spcPts val="667"/>
              </a:spcAft>
              <a:buClr>
                <a:srgbClr val="002060"/>
              </a:buClr>
              <a:buSzTx/>
              <a:buFont typeface="+mj-lt"/>
              <a:buAutoNum type="arabicPeriod"/>
              <a:tabLst/>
              <a:defRPr/>
            </a:pPr>
            <a:endParaRPr kumimoji="0" lang="en-US" sz="1200" b="0" i="0" u="none" strike="noStrike" kern="100" cap="none" spc="0" normalizeH="0" baseline="0" noProof="0" dirty="0">
              <a:ln>
                <a:noFill/>
              </a:ln>
              <a:solidFill>
                <a:prstClr val="black">
                  <a:lumMod val="65000"/>
                  <a:lumOff val="35000"/>
                </a:prstClr>
              </a:solidFill>
              <a:effectLst/>
              <a:uLnTx/>
              <a:uFillTx/>
              <a:latin typeface="Fira Sans Light" panose="020B0403050000020004" pitchFamily="34" charset="0"/>
              <a:ea typeface="Aptos" panose="020B0004020202020204" pitchFamily="34" charset="0"/>
              <a:cs typeface="Times New Roman" panose="02020603050405020304" pitchFamily="18" charset="0"/>
            </a:endParaRPr>
          </a:p>
          <a:p>
            <a:pPr marL="228600" marR="0" lvl="0" indent="-228600" algn="l" defTabSz="761970" rtl="0" eaLnBrk="1" fontAlgn="auto" latinLnBrk="0" hangingPunct="1">
              <a:lnSpc>
                <a:spcPct val="115000"/>
              </a:lnSpc>
              <a:spcBef>
                <a:spcPts val="0"/>
              </a:spcBef>
              <a:spcAft>
                <a:spcPts val="667"/>
              </a:spcAft>
              <a:buClr>
                <a:srgbClr val="002060"/>
              </a:buClr>
              <a:buSzTx/>
              <a:buFont typeface="+mj-lt"/>
              <a:buAutoNum type="arabicPeriod"/>
              <a:tabLst/>
              <a:defRPr/>
            </a:pPr>
            <a:endParaRPr kumimoji="0" lang="en-US" sz="1200" b="0" i="0" u="none" strike="noStrike" kern="100" cap="none" spc="0" normalizeH="0" baseline="0" noProof="0" dirty="0">
              <a:ln>
                <a:noFill/>
              </a:ln>
              <a:solidFill>
                <a:prstClr val="black">
                  <a:lumMod val="65000"/>
                  <a:lumOff val="35000"/>
                </a:prstClr>
              </a:solidFill>
              <a:effectLst/>
              <a:uLnTx/>
              <a:uFillTx/>
              <a:latin typeface="Fira Sans Light" panose="020B0403050000020004" pitchFamily="34" charset="0"/>
              <a:ea typeface="Aptos" panose="020B0004020202020204" pitchFamily="34" charset="0"/>
              <a:cs typeface="Times New Roman" panose="02020603050405020304" pitchFamily="18" charset="0"/>
            </a:endParaRPr>
          </a:p>
          <a:p>
            <a:pPr marL="228600" marR="0" lvl="0" indent="-228600" algn="l" defTabSz="761970" rtl="0" eaLnBrk="1" fontAlgn="auto" latinLnBrk="0" hangingPunct="1">
              <a:lnSpc>
                <a:spcPct val="115000"/>
              </a:lnSpc>
              <a:spcBef>
                <a:spcPts val="0"/>
              </a:spcBef>
              <a:spcAft>
                <a:spcPts val="667"/>
              </a:spcAft>
              <a:buClr>
                <a:srgbClr val="002060"/>
              </a:buClr>
              <a:buSzTx/>
              <a:buFont typeface="+mj-lt"/>
              <a:buAutoNum type="arabicPeriod"/>
              <a:tabLst/>
              <a:defRPr/>
            </a:pPr>
            <a:endParaRPr kumimoji="0" lang="en-US" sz="1200" b="0" i="0" u="none" strike="noStrike" kern="100" cap="none" spc="0" normalizeH="0" baseline="0" noProof="0" dirty="0">
              <a:ln>
                <a:noFill/>
              </a:ln>
              <a:solidFill>
                <a:prstClr val="black">
                  <a:lumMod val="65000"/>
                  <a:lumOff val="35000"/>
                </a:prstClr>
              </a:solidFill>
              <a:effectLst/>
              <a:uLnTx/>
              <a:uFillTx/>
              <a:latin typeface="Fira Sans Light" panose="020B0403050000020004" pitchFamily="34" charset="0"/>
              <a:ea typeface="Aptos" panose="020B0004020202020204" pitchFamily="34" charset="0"/>
              <a:cs typeface="Times New Roman" panose="02020603050405020304" pitchFamily="18" charset="0"/>
            </a:endParaRPr>
          </a:p>
          <a:p>
            <a:pPr marL="228600" marR="0" lvl="0" indent="-228600" algn="l" defTabSz="761970" rtl="0" eaLnBrk="1" fontAlgn="auto" latinLnBrk="0" hangingPunct="1">
              <a:lnSpc>
                <a:spcPct val="115000"/>
              </a:lnSpc>
              <a:spcBef>
                <a:spcPts val="0"/>
              </a:spcBef>
              <a:spcAft>
                <a:spcPts val="667"/>
              </a:spcAft>
              <a:buClr>
                <a:srgbClr val="002060"/>
              </a:buClr>
              <a:buSzTx/>
              <a:buFont typeface="+mj-lt"/>
              <a:buAutoNum type="arabicPeriod"/>
              <a:tabLst/>
              <a:defRPr/>
            </a:pPr>
            <a:endParaRPr kumimoji="0" lang="en-US" sz="1200" b="0" i="0" u="none" strike="noStrike" kern="100" cap="none" spc="0" normalizeH="0" baseline="0" noProof="0" dirty="0">
              <a:ln>
                <a:noFill/>
              </a:ln>
              <a:solidFill>
                <a:prstClr val="black">
                  <a:lumMod val="65000"/>
                  <a:lumOff val="35000"/>
                </a:prstClr>
              </a:solidFill>
              <a:effectLst/>
              <a:uLnTx/>
              <a:uFillTx/>
              <a:latin typeface="Fira Sans Light" panose="020B0403050000020004" pitchFamily="34" charset="0"/>
              <a:ea typeface="Aptos" panose="020B0004020202020204" pitchFamily="34" charset="0"/>
              <a:cs typeface="Times New Roman" panose="02020603050405020304" pitchFamily="18" charset="0"/>
            </a:endParaRPr>
          </a:p>
          <a:p>
            <a:pPr marL="228600" marR="0" lvl="0" indent="-228600" algn="l" defTabSz="761970" rtl="0" eaLnBrk="1" fontAlgn="auto" latinLnBrk="0" hangingPunct="1">
              <a:lnSpc>
                <a:spcPct val="115000"/>
              </a:lnSpc>
              <a:spcBef>
                <a:spcPts val="0"/>
              </a:spcBef>
              <a:spcAft>
                <a:spcPts val="667"/>
              </a:spcAft>
              <a:buClr>
                <a:srgbClr val="002060"/>
              </a:buClr>
              <a:buSzTx/>
              <a:buFont typeface="+mj-lt"/>
              <a:buAutoNum type="arabicPeriod"/>
              <a:tabLst/>
              <a:defRPr/>
            </a:pPr>
            <a:endParaRPr kumimoji="0" lang="en-US" sz="1200" b="0" i="0" u="none" strike="noStrike" kern="100" cap="none" spc="0" normalizeH="0" baseline="0" noProof="0" dirty="0">
              <a:ln>
                <a:noFill/>
              </a:ln>
              <a:solidFill>
                <a:prstClr val="black">
                  <a:lumMod val="65000"/>
                  <a:lumOff val="35000"/>
                </a:prstClr>
              </a:solidFill>
              <a:effectLst/>
              <a:uLnTx/>
              <a:uFillTx/>
              <a:latin typeface="Fira Sans Light" panose="020B0403050000020004" pitchFamily="34" charset="0"/>
              <a:ea typeface="Aptos" panose="020B000402020202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C7C4F026-684C-E5E6-10EF-B7C7542C4131}"/>
              </a:ext>
              <a:ext uri="{147F2762-F138-4A5C-976F-8EAC2B608ADB}">
                <a16:predDERef xmlns:a16="http://schemas.microsoft.com/office/drawing/2014/main" pred="{3A540B49-F2A3-E5F7-3EE9-EF42DDEE7F4F}"/>
              </a:ext>
            </a:extLst>
          </p:cNvPr>
          <p:cNvPicPr>
            <a:picLocks noChangeAspect="1"/>
          </p:cNvPicPr>
          <p:nvPr/>
        </p:nvPicPr>
        <p:blipFill>
          <a:blip r:embed="rId5"/>
          <a:stretch>
            <a:fillRect/>
          </a:stretch>
        </p:blipFill>
        <p:spPr>
          <a:xfrm>
            <a:off x="8340425" y="2256578"/>
            <a:ext cx="2487695" cy="1584958"/>
          </a:xfrm>
          <a:prstGeom prst="rect">
            <a:avLst/>
          </a:prstGeom>
        </p:spPr>
      </p:pic>
      <p:pic>
        <p:nvPicPr>
          <p:cNvPr id="12" name="Imagen 11">
            <a:extLst>
              <a:ext uri="{FF2B5EF4-FFF2-40B4-BE49-F238E27FC236}">
                <a16:creationId xmlns:a16="http://schemas.microsoft.com/office/drawing/2014/main" id="{1643F557-5516-01A8-AEE7-633C76ADAB6D}"/>
              </a:ext>
            </a:extLst>
          </p:cNvPr>
          <p:cNvPicPr>
            <a:picLocks noChangeAspect="1"/>
          </p:cNvPicPr>
          <p:nvPr/>
        </p:nvPicPr>
        <p:blipFill>
          <a:blip r:embed="rId6"/>
          <a:stretch>
            <a:fillRect/>
          </a:stretch>
        </p:blipFill>
        <p:spPr>
          <a:xfrm>
            <a:off x="8538810" y="5119663"/>
            <a:ext cx="1622332" cy="1368357"/>
          </a:xfrm>
          <a:prstGeom prst="rect">
            <a:avLst/>
          </a:prstGeom>
        </p:spPr>
      </p:pic>
      <p:sp>
        <p:nvSpPr>
          <p:cNvPr id="13" name="CuadroTexto 12">
            <a:extLst>
              <a:ext uri="{FF2B5EF4-FFF2-40B4-BE49-F238E27FC236}">
                <a16:creationId xmlns:a16="http://schemas.microsoft.com/office/drawing/2014/main" id="{23F774A7-067F-2011-7A2F-EBF693DF6EA1}"/>
              </a:ext>
            </a:extLst>
          </p:cNvPr>
          <p:cNvSpPr txBox="1"/>
          <p:nvPr/>
        </p:nvSpPr>
        <p:spPr>
          <a:xfrm>
            <a:off x="3604692" y="3777041"/>
            <a:ext cx="231737" cy="425758"/>
          </a:xfrm>
          <a:prstGeom prst="rect">
            <a:avLst/>
          </a:prstGeom>
          <a:noFill/>
        </p:spPr>
        <p:txBody>
          <a:bodyPr wrap="square" rtlCol="0">
            <a:spAutoFit/>
          </a:bodyPr>
          <a:lstStyle/>
          <a:p>
            <a:pPr marL="0" marR="0" lvl="0" indent="0" algn="ctr" defTabSz="761970" rtl="0" eaLnBrk="1" fontAlgn="auto" latinLnBrk="0" hangingPunct="1">
              <a:lnSpc>
                <a:spcPct val="115000"/>
              </a:lnSpc>
              <a:spcBef>
                <a:spcPts val="0"/>
              </a:spcBef>
              <a:spcAft>
                <a:spcPts val="667"/>
              </a:spcAft>
              <a:buClrTx/>
              <a:buSzTx/>
              <a:buFontTx/>
              <a:buNone/>
              <a:tabLst/>
              <a:defRPr/>
            </a:pPr>
            <a:r>
              <a:rPr kumimoji="0" lang="en-US" sz="2000" b="0" i="0" u="none" strike="noStrike" kern="100" cap="none" spc="0" normalizeH="0" baseline="0" noProof="0" dirty="0">
                <a:ln>
                  <a:noFill/>
                </a:ln>
                <a:solidFill>
                  <a:srgbClr val="002060"/>
                </a:solidFill>
                <a:effectLst/>
                <a:uLnTx/>
                <a:uFillTx/>
                <a:latin typeface="Fira Sans Medium" panose="020B0603050000020004" pitchFamily="34" charset="0"/>
                <a:ea typeface="Aptos" panose="020B0004020202020204" pitchFamily="34" charset="0"/>
                <a:cs typeface="Times New Roman" panose="02020603050405020304" pitchFamily="18" charset="0"/>
              </a:rPr>
              <a:t>1</a:t>
            </a:r>
          </a:p>
        </p:txBody>
      </p:sp>
      <p:sp>
        <p:nvSpPr>
          <p:cNvPr id="14" name="CuadroTexto 13">
            <a:extLst>
              <a:ext uri="{FF2B5EF4-FFF2-40B4-BE49-F238E27FC236}">
                <a16:creationId xmlns:a16="http://schemas.microsoft.com/office/drawing/2014/main" id="{EBF4AF8C-5267-8B17-10E7-F08F9632DE19}"/>
              </a:ext>
            </a:extLst>
          </p:cNvPr>
          <p:cNvSpPr txBox="1"/>
          <p:nvPr/>
        </p:nvSpPr>
        <p:spPr>
          <a:xfrm>
            <a:off x="8137934" y="722728"/>
            <a:ext cx="231737" cy="425758"/>
          </a:xfrm>
          <a:prstGeom prst="rect">
            <a:avLst/>
          </a:prstGeom>
          <a:noFill/>
        </p:spPr>
        <p:txBody>
          <a:bodyPr wrap="square" rtlCol="0">
            <a:spAutoFit/>
          </a:bodyPr>
          <a:lstStyle/>
          <a:p>
            <a:pPr marL="0" marR="0" lvl="0" indent="0" algn="ctr" defTabSz="761970" rtl="0" eaLnBrk="1" fontAlgn="auto" latinLnBrk="0" hangingPunct="1">
              <a:lnSpc>
                <a:spcPct val="115000"/>
              </a:lnSpc>
              <a:spcBef>
                <a:spcPts val="0"/>
              </a:spcBef>
              <a:spcAft>
                <a:spcPts val="667"/>
              </a:spcAft>
              <a:buClrTx/>
              <a:buSzTx/>
              <a:buFontTx/>
              <a:buNone/>
              <a:tabLst/>
              <a:defRPr/>
            </a:pPr>
            <a:r>
              <a:rPr kumimoji="0" lang="en-US" sz="2000" b="0" i="0" u="none" strike="noStrike" kern="100" cap="none" spc="0" normalizeH="0" baseline="0" noProof="0" dirty="0">
                <a:ln>
                  <a:noFill/>
                </a:ln>
                <a:solidFill>
                  <a:srgbClr val="002060"/>
                </a:solidFill>
                <a:effectLst/>
                <a:uLnTx/>
                <a:uFillTx/>
                <a:latin typeface="Fira Sans Medium" panose="020B0603050000020004" pitchFamily="34" charset="0"/>
                <a:ea typeface="Aptos" panose="020B0004020202020204" pitchFamily="34" charset="0"/>
                <a:cs typeface="Times New Roman" panose="02020603050405020304" pitchFamily="18" charset="0"/>
              </a:rPr>
              <a:t>2</a:t>
            </a:r>
          </a:p>
        </p:txBody>
      </p:sp>
      <p:sp>
        <p:nvSpPr>
          <p:cNvPr id="15" name="CuadroTexto 14">
            <a:extLst>
              <a:ext uri="{FF2B5EF4-FFF2-40B4-BE49-F238E27FC236}">
                <a16:creationId xmlns:a16="http://schemas.microsoft.com/office/drawing/2014/main" id="{0E04A378-BCE9-DF47-9D55-C9F30BE385C7}"/>
              </a:ext>
            </a:extLst>
          </p:cNvPr>
          <p:cNvSpPr txBox="1"/>
          <p:nvPr/>
        </p:nvSpPr>
        <p:spPr>
          <a:xfrm>
            <a:off x="9514730" y="728770"/>
            <a:ext cx="231737" cy="425758"/>
          </a:xfrm>
          <a:prstGeom prst="rect">
            <a:avLst/>
          </a:prstGeom>
          <a:noFill/>
        </p:spPr>
        <p:txBody>
          <a:bodyPr wrap="square" rtlCol="0">
            <a:spAutoFit/>
          </a:bodyPr>
          <a:lstStyle/>
          <a:p>
            <a:pPr marL="0" marR="0" lvl="0" indent="0" algn="ctr" defTabSz="761970" rtl="0" eaLnBrk="1" fontAlgn="auto" latinLnBrk="0" hangingPunct="1">
              <a:lnSpc>
                <a:spcPct val="115000"/>
              </a:lnSpc>
              <a:spcBef>
                <a:spcPts val="0"/>
              </a:spcBef>
              <a:spcAft>
                <a:spcPts val="667"/>
              </a:spcAft>
              <a:buClrTx/>
              <a:buSzTx/>
              <a:buFontTx/>
              <a:buNone/>
              <a:tabLst/>
              <a:defRPr/>
            </a:pPr>
            <a:r>
              <a:rPr kumimoji="0" lang="en-US" sz="2000" b="0" i="0" u="none" strike="noStrike" kern="100" cap="none" spc="0" normalizeH="0" baseline="0" noProof="0" dirty="0">
                <a:ln>
                  <a:noFill/>
                </a:ln>
                <a:solidFill>
                  <a:srgbClr val="002060"/>
                </a:solidFill>
                <a:effectLst/>
                <a:uLnTx/>
                <a:uFillTx/>
                <a:latin typeface="Fira Sans Medium" panose="020B0603050000020004" pitchFamily="34" charset="0"/>
                <a:ea typeface="Aptos" panose="020B0004020202020204" pitchFamily="34" charset="0"/>
                <a:cs typeface="Times New Roman" panose="02020603050405020304" pitchFamily="18" charset="0"/>
              </a:rPr>
              <a:t>3</a:t>
            </a:r>
          </a:p>
        </p:txBody>
      </p:sp>
      <p:sp>
        <p:nvSpPr>
          <p:cNvPr id="16" name="CuadroTexto 15">
            <a:extLst>
              <a:ext uri="{FF2B5EF4-FFF2-40B4-BE49-F238E27FC236}">
                <a16:creationId xmlns:a16="http://schemas.microsoft.com/office/drawing/2014/main" id="{D870448C-F5E7-DC27-DA6C-85FBB86C00EC}"/>
              </a:ext>
            </a:extLst>
          </p:cNvPr>
          <p:cNvSpPr txBox="1"/>
          <p:nvPr/>
        </p:nvSpPr>
        <p:spPr>
          <a:xfrm>
            <a:off x="8138314" y="2385832"/>
            <a:ext cx="231737" cy="425758"/>
          </a:xfrm>
          <a:prstGeom prst="rect">
            <a:avLst/>
          </a:prstGeom>
          <a:noFill/>
        </p:spPr>
        <p:txBody>
          <a:bodyPr wrap="square" rtlCol="0">
            <a:spAutoFit/>
          </a:bodyPr>
          <a:lstStyle/>
          <a:p>
            <a:pPr marL="0" marR="0" lvl="0" indent="0" algn="ctr" defTabSz="761970" rtl="0" eaLnBrk="1" fontAlgn="auto" latinLnBrk="0" hangingPunct="1">
              <a:lnSpc>
                <a:spcPct val="115000"/>
              </a:lnSpc>
              <a:spcBef>
                <a:spcPts val="0"/>
              </a:spcBef>
              <a:spcAft>
                <a:spcPts val="667"/>
              </a:spcAft>
              <a:buClrTx/>
              <a:buSzTx/>
              <a:buFontTx/>
              <a:buNone/>
              <a:tabLst/>
              <a:defRPr/>
            </a:pPr>
            <a:r>
              <a:rPr kumimoji="0" lang="en-US" sz="2000" b="0" i="0" u="none" strike="noStrike" kern="100" cap="none" spc="0" normalizeH="0" baseline="0" noProof="0" dirty="0">
                <a:ln>
                  <a:noFill/>
                </a:ln>
                <a:solidFill>
                  <a:srgbClr val="002060"/>
                </a:solidFill>
                <a:effectLst/>
                <a:uLnTx/>
                <a:uFillTx/>
                <a:latin typeface="Fira Sans Medium" panose="020B0603050000020004" pitchFamily="34" charset="0"/>
                <a:ea typeface="Aptos" panose="020B0004020202020204" pitchFamily="34" charset="0"/>
                <a:cs typeface="Times New Roman" panose="02020603050405020304" pitchFamily="18" charset="0"/>
              </a:rPr>
              <a:t>4</a:t>
            </a:r>
          </a:p>
        </p:txBody>
      </p:sp>
      <p:pic>
        <p:nvPicPr>
          <p:cNvPr id="21" name="Imagen 20" descr="Guitarra eléctrica sobre fondo blanco&#10;&#10;El contenido generado por IA puede ser incorrecto.">
            <a:extLst>
              <a:ext uri="{FF2B5EF4-FFF2-40B4-BE49-F238E27FC236}">
                <a16:creationId xmlns:a16="http://schemas.microsoft.com/office/drawing/2014/main" id="{687B7757-DC48-4445-4FDB-EB1CE236E1F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45992" y="4933836"/>
            <a:ext cx="1740013" cy="1740013"/>
          </a:xfrm>
          <a:prstGeom prst="rect">
            <a:avLst/>
          </a:prstGeom>
        </p:spPr>
      </p:pic>
      <p:sp>
        <p:nvSpPr>
          <p:cNvPr id="22" name="CuadroTexto 21">
            <a:extLst>
              <a:ext uri="{FF2B5EF4-FFF2-40B4-BE49-F238E27FC236}">
                <a16:creationId xmlns:a16="http://schemas.microsoft.com/office/drawing/2014/main" id="{92A0C30B-CCCE-8A6D-1B64-3898CC06B988}"/>
              </a:ext>
            </a:extLst>
          </p:cNvPr>
          <p:cNvSpPr txBox="1"/>
          <p:nvPr/>
        </p:nvSpPr>
        <p:spPr>
          <a:xfrm>
            <a:off x="8138314" y="3777041"/>
            <a:ext cx="231737" cy="425758"/>
          </a:xfrm>
          <a:prstGeom prst="rect">
            <a:avLst/>
          </a:prstGeom>
          <a:noFill/>
        </p:spPr>
        <p:txBody>
          <a:bodyPr wrap="square" rtlCol="0">
            <a:spAutoFit/>
          </a:bodyPr>
          <a:lstStyle/>
          <a:p>
            <a:pPr marL="0" marR="0" lvl="0" indent="0" algn="ctr" defTabSz="761970" rtl="0" eaLnBrk="1" fontAlgn="auto" latinLnBrk="0" hangingPunct="1">
              <a:lnSpc>
                <a:spcPct val="115000"/>
              </a:lnSpc>
              <a:spcBef>
                <a:spcPts val="0"/>
              </a:spcBef>
              <a:spcAft>
                <a:spcPts val="667"/>
              </a:spcAft>
              <a:buClrTx/>
              <a:buSzTx/>
              <a:buFontTx/>
              <a:buNone/>
              <a:tabLst/>
              <a:defRPr/>
            </a:pPr>
            <a:r>
              <a:rPr kumimoji="0" lang="en-US" sz="2000" b="0" i="0" u="none" strike="noStrike" kern="100" cap="none" spc="0" normalizeH="0" baseline="0" noProof="0" dirty="0">
                <a:ln>
                  <a:noFill/>
                </a:ln>
                <a:solidFill>
                  <a:srgbClr val="002060"/>
                </a:solidFill>
                <a:effectLst/>
                <a:uLnTx/>
                <a:uFillTx/>
                <a:latin typeface="Fira Sans Medium" panose="020B0603050000020004" pitchFamily="34" charset="0"/>
                <a:ea typeface="Aptos" panose="020B0004020202020204" pitchFamily="34" charset="0"/>
                <a:cs typeface="Times New Roman" panose="02020603050405020304" pitchFamily="18" charset="0"/>
              </a:rPr>
              <a:t>5</a:t>
            </a:r>
          </a:p>
        </p:txBody>
      </p:sp>
      <p:pic>
        <p:nvPicPr>
          <p:cNvPr id="24" name="Imagen 23" descr="Icono&#10;&#10;El contenido generado por IA puede ser incorrecto.">
            <a:extLst>
              <a:ext uri="{FF2B5EF4-FFF2-40B4-BE49-F238E27FC236}">
                <a16:creationId xmlns:a16="http://schemas.microsoft.com/office/drawing/2014/main" id="{112F3FC4-898B-4840-2882-CA24E6E8376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485408" y="878727"/>
            <a:ext cx="1103375" cy="1103375"/>
          </a:xfrm>
          <a:prstGeom prst="rect">
            <a:avLst/>
          </a:prstGeom>
        </p:spPr>
      </p:pic>
      <p:pic>
        <p:nvPicPr>
          <p:cNvPr id="2" name="Picture 7" descr="A silver cylinder with a screw&#10;&#10;Description automatically generated">
            <a:extLst>
              <a:ext uri="{FF2B5EF4-FFF2-40B4-BE49-F238E27FC236}">
                <a16:creationId xmlns:a16="http://schemas.microsoft.com/office/drawing/2014/main" id="{0AF8B356-62CC-CDC8-4C0B-5A22BB9047B5}"/>
              </a:ext>
            </a:extLst>
          </p:cNvPr>
          <p:cNvPicPr>
            <a:picLocks noChangeAspect="1"/>
          </p:cNvPicPr>
          <p:nvPr/>
        </p:nvPicPr>
        <p:blipFill>
          <a:blip r:embed="rId9" cstate="hqprint">
            <a:extLst>
              <a:ext uri="{28A0092B-C50C-407E-A947-70E740481C1C}">
                <a14:useLocalDpi xmlns:a14="http://schemas.microsoft.com/office/drawing/2010/main" val="0"/>
              </a:ext>
            </a:extLst>
          </a:blip>
          <a:srcRect l="33514" t="15787" r="32381" b="19697"/>
          <a:stretch/>
        </p:blipFill>
        <p:spPr>
          <a:xfrm>
            <a:off x="8538810" y="776048"/>
            <a:ext cx="668280" cy="1264146"/>
          </a:xfrm>
          <a:prstGeom prst="rect">
            <a:avLst/>
          </a:prstGeom>
        </p:spPr>
      </p:pic>
      <p:sp>
        <p:nvSpPr>
          <p:cNvPr id="8" name="CuadroTexto 7">
            <a:extLst>
              <a:ext uri="{FF2B5EF4-FFF2-40B4-BE49-F238E27FC236}">
                <a16:creationId xmlns:a16="http://schemas.microsoft.com/office/drawing/2014/main" id="{FB57F906-F32F-8A28-1BE6-179D76A1102E}"/>
              </a:ext>
            </a:extLst>
          </p:cNvPr>
          <p:cNvSpPr txBox="1"/>
          <p:nvPr/>
        </p:nvSpPr>
        <p:spPr>
          <a:xfrm>
            <a:off x="8138314" y="5119074"/>
            <a:ext cx="231737" cy="425758"/>
          </a:xfrm>
          <a:prstGeom prst="rect">
            <a:avLst/>
          </a:prstGeom>
          <a:noFill/>
        </p:spPr>
        <p:txBody>
          <a:bodyPr wrap="square" rtlCol="0">
            <a:spAutoFit/>
          </a:bodyPr>
          <a:lstStyle/>
          <a:p>
            <a:pPr marL="0" marR="0" lvl="0" indent="0" algn="ctr" defTabSz="761970" rtl="0" eaLnBrk="1" fontAlgn="auto" latinLnBrk="0" hangingPunct="1">
              <a:lnSpc>
                <a:spcPct val="115000"/>
              </a:lnSpc>
              <a:spcBef>
                <a:spcPts val="0"/>
              </a:spcBef>
              <a:spcAft>
                <a:spcPts val="667"/>
              </a:spcAft>
              <a:buClrTx/>
              <a:buSzTx/>
              <a:buFontTx/>
              <a:buNone/>
              <a:tabLst/>
              <a:defRPr/>
            </a:pPr>
            <a:r>
              <a:rPr kumimoji="0" lang="en-US" sz="2000" b="0" i="0" u="none" strike="noStrike" kern="100" cap="none" spc="0" normalizeH="0" baseline="0" noProof="0" dirty="0">
                <a:ln>
                  <a:noFill/>
                </a:ln>
                <a:solidFill>
                  <a:srgbClr val="002060"/>
                </a:solidFill>
                <a:effectLst/>
                <a:uLnTx/>
                <a:uFillTx/>
                <a:latin typeface="Fira Sans Medium" panose="020B0603050000020004" pitchFamily="34" charset="0"/>
                <a:ea typeface="Aptos" panose="020B0004020202020204" pitchFamily="34" charset="0"/>
                <a:cs typeface="Times New Roman" panose="02020603050405020304" pitchFamily="18" charset="0"/>
              </a:rPr>
              <a:t>6</a:t>
            </a:r>
          </a:p>
        </p:txBody>
      </p:sp>
    </p:spTree>
    <p:extLst>
      <p:ext uri="{BB962C8B-B14F-4D97-AF65-F5344CB8AC3E}">
        <p14:creationId xmlns:p14="http://schemas.microsoft.com/office/powerpoint/2010/main" val="3969477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1D832-1DE4-FB68-5734-CE23CC3D229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06DE926B-6480-7523-71F1-5105F25ED3F8}"/>
              </a:ext>
            </a:extLst>
          </p:cNvPr>
          <p:cNvSpPr/>
          <p:nvPr/>
        </p:nvSpPr>
        <p:spPr>
          <a:xfrm>
            <a:off x="0" y="0"/>
            <a:ext cx="2032000" cy="6858000"/>
          </a:xfrm>
          <a:prstGeom prst="rect">
            <a:avLst/>
          </a:prstGeom>
          <a:gradFill>
            <a:gsLst>
              <a:gs pos="0">
                <a:schemeClr val="tx1"/>
              </a:gs>
              <a:gs pos="6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s-ES" sz="15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3" name="Text 0">
            <a:extLst>
              <a:ext uri="{FF2B5EF4-FFF2-40B4-BE49-F238E27FC236}">
                <a16:creationId xmlns:a16="http://schemas.microsoft.com/office/drawing/2014/main" id="{B13076A1-93C2-35AF-501B-CC6B0AFE1999}"/>
              </a:ext>
            </a:extLst>
          </p:cNvPr>
          <p:cNvSpPr/>
          <p:nvPr/>
        </p:nvSpPr>
        <p:spPr>
          <a:xfrm rot="16200000">
            <a:off x="-1089526" y="2148712"/>
            <a:ext cx="4205111" cy="843635"/>
          </a:xfrm>
          <a:prstGeom prst="rect">
            <a:avLst/>
          </a:prstGeom>
          <a:noFill/>
          <a:ln/>
        </p:spPr>
        <p:txBody>
          <a:bodyPr wrap="square" lIns="0" tIns="0" rIns="0" bIns="0" rtlCol="0" anchor="t"/>
          <a:lstStyle/>
          <a:p>
            <a:pPr marL="0" marR="0" lvl="0" indent="0" algn="r" defTabSz="76197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smtClean="0">
                <a:ln>
                  <a:noFill/>
                </a:ln>
                <a:solidFill>
                  <a:prstClr val="white"/>
                </a:solidFill>
                <a:effectLst/>
                <a:uLnTx/>
                <a:uFillTx/>
                <a:latin typeface="Fira Sans SemiBold" panose="020B0603050000020004" pitchFamily="34" charset="0"/>
                <a:ea typeface="Saira Medium" pitchFamily="34" charset="-122"/>
                <a:cs typeface="Saira Medium" pitchFamily="34" charset="-120"/>
              </a:rPr>
              <a:t>Workflow</a:t>
            </a:r>
            <a:endPar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Saira Medium" pitchFamily="34" charset="-122"/>
              <a:cs typeface="Saira Medium" pitchFamily="34" charset="-120"/>
            </a:endParaRPr>
          </a:p>
        </p:txBody>
      </p:sp>
      <p:pic>
        <p:nvPicPr>
          <p:cNvPr id="2" name="Picture 7" descr="A silver cylinder with a screw&#10;&#10;Description automatically generated">
            <a:extLst>
              <a:ext uri="{FF2B5EF4-FFF2-40B4-BE49-F238E27FC236}">
                <a16:creationId xmlns:a16="http://schemas.microsoft.com/office/drawing/2014/main" id="{6CDFC16A-C452-7538-B5EE-99763C06282E}"/>
              </a:ext>
            </a:extLst>
          </p:cNvPr>
          <p:cNvPicPr>
            <a:picLocks noChangeAspect="1"/>
          </p:cNvPicPr>
          <p:nvPr/>
        </p:nvPicPr>
        <p:blipFill>
          <a:blip r:embed="rId2" cstate="hqprint">
            <a:extLst>
              <a:ext uri="{28A0092B-C50C-407E-A947-70E740481C1C}">
                <a14:useLocalDpi xmlns:a14="http://schemas.microsoft.com/office/drawing/2010/main" val="0"/>
              </a:ext>
            </a:extLst>
          </a:blip>
          <a:srcRect l="33514" t="15787" r="32381" b="19697"/>
          <a:stretch/>
        </p:blipFill>
        <p:spPr>
          <a:xfrm>
            <a:off x="697587" y="5341723"/>
            <a:ext cx="644985" cy="1220081"/>
          </a:xfrm>
          <a:prstGeom prst="rect">
            <a:avLst/>
          </a:prstGeom>
        </p:spPr>
      </p:pic>
      <p:pic>
        <p:nvPicPr>
          <p:cNvPr id="9" name="Imagen 8" descr="Imagen que contiene Icono&#10;&#10;Descripción generada automáticamente">
            <a:extLst>
              <a:ext uri="{FF2B5EF4-FFF2-40B4-BE49-F238E27FC236}">
                <a16:creationId xmlns:a16="http://schemas.microsoft.com/office/drawing/2014/main" id="{A8CF1ED8-5ABD-8F1E-FA04-1BA5BFC97F93}"/>
              </a:ext>
            </a:extLst>
          </p:cNvPr>
          <p:cNvPicPr>
            <a:picLocks noChangeAspect="1"/>
          </p:cNvPicPr>
          <p:nvPr/>
        </p:nvPicPr>
        <p:blipFill>
          <a:blip r:embed="rId3"/>
          <a:stretch>
            <a:fillRect/>
          </a:stretch>
        </p:blipFill>
        <p:spPr>
          <a:xfrm>
            <a:off x="10575474" y="253999"/>
            <a:ext cx="1074053" cy="869920"/>
          </a:xfrm>
          <a:prstGeom prst="rect">
            <a:avLst/>
          </a:prstGeom>
        </p:spPr>
      </p:pic>
      <p:sp>
        <p:nvSpPr>
          <p:cNvPr id="5" name="CuadroTexto 3">
            <a:extLst>
              <a:ext uri="{FF2B5EF4-FFF2-40B4-BE49-F238E27FC236}">
                <a16:creationId xmlns:a16="http://schemas.microsoft.com/office/drawing/2014/main" id="{0BAE3DA2-ED20-BF70-257F-E498D2A91589}"/>
              </a:ext>
            </a:extLst>
          </p:cNvPr>
          <p:cNvSpPr txBox="1"/>
          <p:nvPr/>
        </p:nvSpPr>
        <p:spPr>
          <a:xfrm>
            <a:off x="2743520" y="365793"/>
            <a:ext cx="46560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600" b="0" i="0" u="none" strike="noStrike" kern="1200" cap="none" spc="0" normalizeH="0" baseline="0" noProof="0" dirty="0" smtClean="0">
                <a:ln>
                  <a:noFill/>
                </a:ln>
                <a:solidFill>
                  <a:srgbClr val="002060"/>
                </a:solidFill>
                <a:effectLst/>
                <a:uLnTx/>
                <a:uFillTx/>
                <a:latin typeface="Fira Sans Medium" panose="020B0503050000020004" pitchFamily="34" charset="0"/>
                <a:ea typeface="+mn-ea"/>
                <a:cs typeface="+mn-cs"/>
              </a:rPr>
              <a:t>Frézování</a:t>
            </a:r>
            <a:endParaRPr kumimoji="0" lang="en-US" sz="3600" b="0" i="0" u="none" strike="noStrike" kern="1200" cap="none" spc="0" normalizeH="0" baseline="0" noProof="0" dirty="0">
              <a:ln>
                <a:noFill/>
              </a:ln>
              <a:solidFill>
                <a:srgbClr val="002060"/>
              </a:solidFill>
              <a:effectLst/>
              <a:uLnTx/>
              <a:uFillTx/>
              <a:latin typeface="Fira Sans Medium" panose="020B0603050000020004" pitchFamily="34" charset="0"/>
              <a:ea typeface="+mn-ea"/>
              <a:cs typeface="+mn-cs"/>
            </a:endParaRPr>
          </a:p>
        </p:txBody>
      </p:sp>
      <p:grpSp>
        <p:nvGrpSpPr>
          <p:cNvPr id="7" name="Grupo 6">
            <a:extLst>
              <a:ext uri="{FF2B5EF4-FFF2-40B4-BE49-F238E27FC236}">
                <a16:creationId xmlns:a16="http://schemas.microsoft.com/office/drawing/2014/main" id="{38876F9A-ABDC-2D34-DC87-B81139C73CF8}"/>
              </a:ext>
            </a:extLst>
          </p:cNvPr>
          <p:cNvGrpSpPr/>
          <p:nvPr/>
        </p:nvGrpSpPr>
        <p:grpSpPr>
          <a:xfrm>
            <a:off x="1333580" y="193728"/>
            <a:ext cx="1200329" cy="1213084"/>
            <a:chOff x="2913735" y="88953"/>
            <a:chExt cx="1200329" cy="1213084"/>
          </a:xfrm>
        </p:grpSpPr>
        <p:sp>
          <p:nvSpPr>
            <p:cNvPr id="44" name="Elipse 43">
              <a:extLst>
                <a:ext uri="{FF2B5EF4-FFF2-40B4-BE49-F238E27FC236}">
                  <a16:creationId xmlns:a16="http://schemas.microsoft.com/office/drawing/2014/main" id="{FEDE0D14-6832-BC58-576D-D2366B22E5BC}"/>
                </a:ext>
              </a:extLst>
            </p:cNvPr>
            <p:cNvSpPr/>
            <p:nvPr/>
          </p:nvSpPr>
          <p:spPr>
            <a:xfrm>
              <a:off x="2913735" y="101708"/>
              <a:ext cx="1200329" cy="1200329"/>
            </a:xfrm>
            <a:prstGeom prst="ellipse">
              <a:avLst/>
            </a:prstGeom>
            <a:solidFill>
              <a:srgbClr val="0002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CuadroTexto 44">
              <a:extLst>
                <a:ext uri="{FF2B5EF4-FFF2-40B4-BE49-F238E27FC236}">
                  <a16:creationId xmlns:a16="http://schemas.microsoft.com/office/drawing/2014/main" id="{45EE85EC-79D2-A81E-174C-8885D8FFBC1B}"/>
                </a:ext>
              </a:extLst>
            </p:cNvPr>
            <p:cNvSpPr txBox="1"/>
            <p:nvPr/>
          </p:nvSpPr>
          <p:spPr>
            <a:xfrm>
              <a:off x="3224613" y="88953"/>
              <a:ext cx="5785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7200" b="0" i="0" u="none" strike="noStrike" kern="1200" cap="none" spc="0" normalizeH="0" baseline="0" noProof="0" dirty="0">
                  <a:ln>
                    <a:noFill/>
                  </a:ln>
                  <a:solidFill>
                    <a:prstClr val="white"/>
                  </a:solidFill>
                  <a:effectLst/>
                  <a:uLnTx/>
                  <a:uFillTx/>
                  <a:latin typeface="Fira Sans Light" panose="020B0403050000020004" pitchFamily="34" charset="0"/>
                  <a:ea typeface="+mn-ea"/>
                  <a:cs typeface="+mn-cs"/>
                </a:rPr>
                <a:t>4</a:t>
              </a:r>
            </a:p>
          </p:txBody>
        </p:sp>
      </p:grpSp>
      <p:sp>
        <p:nvSpPr>
          <p:cNvPr id="8" name="CuadroTexto 7">
            <a:extLst>
              <a:ext uri="{FF2B5EF4-FFF2-40B4-BE49-F238E27FC236}">
                <a16:creationId xmlns:a16="http://schemas.microsoft.com/office/drawing/2014/main" id="{1523369D-4D08-7C5A-1B5C-7CF70058CC56}"/>
              </a:ext>
            </a:extLst>
          </p:cNvPr>
          <p:cNvSpPr txBox="1"/>
          <p:nvPr/>
        </p:nvSpPr>
        <p:spPr>
          <a:xfrm>
            <a:off x="2781349" y="1009264"/>
            <a:ext cx="5650382" cy="2862322"/>
          </a:xfrm>
          <a:prstGeom prst="rect">
            <a:avLst/>
          </a:prstGeom>
          <a:noFill/>
        </p:spPr>
        <p:txBody>
          <a:bodyPr wrap="square">
            <a:spAutoFit/>
          </a:bodyPr>
          <a:lstStyle/>
          <a:p>
            <a:r>
              <a:rPr lang="cs-CZ" sz="1200" b="1" dirty="0"/>
              <a:t>Toto je seznam kompatibilních frézovacích zařízení a dostupných držáků:</a:t>
            </a:r>
            <a:endParaRPr lang="cs-CZ" sz="1200" dirty="0"/>
          </a:p>
          <a:p>
            <a:r>
              <a:rPr lang="cs-CZ" sz="1200" b="1" dirty="0" smtClean="0"/>
              <a:t/>
            </a:r>
            <a:br>
              <a:rPr lang="cs-CZ" sz="1200" b="1" dirty="0" smtClean="0"/>
            </a:br>
            <a:r>
              <a:rPr lang="cs-CZ" sz="1200" b="1" dirty="0" err="1" smtClean="0">
                <a:solidFill>
                  <a:schemeClr val="accent1">
                    <a:lumMod val="50000"/>
                  </a:schemeClr>
                </a:solidFill>
              </a:rPr>
              <a:t>Datron</a:t>
            </a:r>
            <a:r>
              <a:rPr lang="cs-CZ" sz="1200" b="1" dirty="0">
                <a:solidFill>
                  <a:schemeClr val="accent1">
                    <a:lumMod val="50000"/>
                  </a:schemeClr>
                </a:solidFill>
              </a:rPr>
              <a:t>®</a:t>
            </a:r>
            <a:endParaRPr lang="cs-CZ" sz="1200" dirty="0">
              <a:solidFill>
                <a:schemeClr val="accent1">
                  <a:lumMod val="50000"/>
                </a:schemeClr>
              </a:solidFill>
            </a:endParaRPr>
          </a:p>
          <a:p>
            <a:r>
              <a:rPr lang="cs-CZ" sz="1200" b="1" dirty="0" err="1">
                <a:solidFill>
                  <a:schemeClr val="accent1">
                    <a:lumMod val="50000"/>
                  </a:schemeClr>
                </a:solidFill>
              </a:rPr>
              <a:t>Dental</a:t>
            </a:r>
            <a:r>
              <a:rPr lang="cs-CZ" sz="1200" b="1" dirty="0">
                <a:solidFill>
                  <a:schemeClr val="accent1">
                    <a:lumMod val="50000"/>
                  </a:schemeClr>
                </a:solidFill>
              </a:rPr>
              <a:t> </a:t>
            </a:r>
            <a:r>
              <a:rPr lang="cs-CZ" sz="1200" b="1" dirty="0" err="1">
                <a:solidFill>
                  <a:schemeClr val="accent1">
                    <a:lumMod val="50000"/>
                  </a:schemeClr>
                </a:solidFill>
              </a:rPr>
              <a:t>Concept</a:t>
            </a:r>
            <a:r>
              <a:rPr lang="cs-CZ" sz="1200" b="1" dirty="0">
                <a:solidFill>
                  <a:schemeClr val="accent1">
                    <a:lumMod val="50000"/>
                  </a:schemeClr>
                </a:solidFill>
              </a:rPr>
              <a:t> Systems®</a:t>
            </a:r>
            <a:endParaRPr lang="cs-CZ" sz="1200" dirty="0">
              <a:solidFill>
                <a:schemeClr val="accent1">
                  <a:lumMod val="50000"/>
                </a:schemeClr>
              </a:solidFill>
            </a:endParaRPr>
          </a:p>
          <a:p>
            <a:r>
              <a:rPr lang="cs-CZ" sz="1200" b="1" dirty="0">
                <a:solidFill>
                  <a:schemeClr val="accent1">
                    <a:lumMod val="50000"/>
                  </a:schemeClr>
                </a:solidFill>
              </a:rPr>
              <a:t>DMG Sauer®</a:t>
            </a:r>
            <a:endParaRPr lang="cs-CZ" sz="1200" dirty="0">
              <a:solidFill>
                <a:schemeClr val="accent1">
                  <a:lumMod val="50000"/>
                </a:schemeClr>
              </a:solidFill>
            </a:endParaRPr>
          </a:p>
          <a:p>
            <a:r>
              <a:rPr lang="cs-CZ" sz="1200" b="1" dirty="0" err="1">
                <a:solidFill>
                  <a:schemeClr val="accent1">
                    <a:lumMod val="50000"/>
                  </a:schemeClr>
                </a:solidFill>
              </a:rPr>
              <a:t>Imes-Icore</a:t>
            </a:r>
            <a:r>
              <a:rPr lang="cs-CZ" sz="1200" b="1" dirty="0">
                <a:solidFill>
                  <a:schemeClr val="accent1">
                    <a:lumMod val="50000"/>
                  </a:schemeClr>
                </a:solidFill>
              </a:rPr>
              <a:t>®</a:t>
            </a:r>
            <a:endParaRPr lang="cs-CZ" sz="1200" dirty="0">
              <a:solidFill>
                <a:schemeClr val="accent1">
                  <a:lumMod val="50000"/>
                </a:schemeClr>
              </a:solidFill>
            </a:endParaRPr>
          </a:p>
          <a:p>
            <a:r>
              <a:rPr lang="cs-CZ" sz="1200" b="1" dirty="0" err="1">
                <a:solidFill>
                  <a:schemeClr val="accent1">
                    <a:lumMod val="50000"/>
                  </a:schemeClr>
                </a:solidFill>
              </a:rPr>
              <a:t>Roboice</a:t>
            </a:r>
            <a:r>
              <a:rPr lang="cs-CZ" sz="1200" b="1" dirty="0">
                <a:solidFill>
                  <a:schemeClr val="accent1">
                    <a:lumMod val="50000"/>
                  </a:schemeClr>
                </a:solidFill>
              </a:rPr>
              <a:t>® </a:t>
            </a:r>
            <a:r>
              <a:rPr lang="cs-CZ" sz="1200" b="1" dirty="0" err="1">
                <a:solidFill>
                  <a:schemeClr val="accent1">
                    <a:lumMod val="50000"/>
                  </a:schemeClr>
                </a:solidFill>
              </a:rPr>
              <a:t>Dental</a:t>
            </a:r>
            <a:endParaRPr lang="cs-CZ" sz="1200" dirty="0">
              <a:solidFill>
                <a:schemeClr val="accent1">
                  <a:lumMod val="50000"/>
                </a:schemeClr>
              </a:solidFill>
            </a:endParaRPr>
          </a:p>
          <a:p>
            <a:r>
              <a:rPr lang="cs-CZ" sz="1200" b="1" dirty="0" err="1">
                <a:solidFill>
                  <a:schemeClr val="accent1">
                    <a:lumMod val="50000"/>
                  </a:schemeClr>
                </a:solidFill>
              </a:rPr>
              <a:t>Röders</a:t>
            </a:r>
            <a:r>
              <a:rPr lang="cs-CZ" sz="1200" b="1" dirty="0">
                <a:solidFill>
                  <a:schemeClr val="accent1">
                    <a:lumMod val="50000"/>
                  </a:schemeClr>
                </a:solidFill>
              </a:rPr>
              <a:t>®</a:t>
            </a:r>
            <a:endParaRPr lang="cs-CZ" sz="1200" dirty="0">
              <a:solidFill>
                <a:schemeClr val="accent1">
                  <a:lumMod val="50000"/>
                </a:schemeClr>
              </a:solidFill>
            </a:endParaRPr>
          </a:p>
          <a:p>
            <a:r>
              <a:rPr lang="cs-CZ" sz="1200" b="1" dirty="0">
                <a:solidFill>
                  <a:schemeClr val="accent1">
                    <a:lumMod val="50000"/>
                  </a:schemeClr>
                </a:solidFill>
              </a:rPr>
              <a:t>VHF® </a:t>
            </a:r>
            <a:r>
              <a:rPr lang="cs-CZ" sz="1200" b="1" dirty="0" err="1">
                <a:solidFill>
                  <a:schemeClr val="accent1">
                    <a:lumMod val="50000"/>
                  </a:schemeClr>
                </a:solidFill>
              </a:rPr>
              <a:t>Camfacture</a:t>
            </a:r>
            <a:endParaRPr lang="cs-CZ" sz="1200" dirty="0">
              <a:solidFill>
                <a:schemeClr val="accent1">
                  <a:lumMod val="50000"/>
                </a:schemeClr>
              </a:solidFill>
            </a:endParaRPr>
          </a:p>
          <a:p>
            <a:r>
              <a:rPr lang="cs-CZ" sz="1200" b="1" dirty="0" err="1">
                <a:solidFill>
                  <a:schemeClr val="accent1">
                    <a:lumMod val="50000"/>
                  </a:schemeClr>
                </a:solidFill>
              </a:rPr>
              <a:t>Yenadent</a:t>
            </a:r>
            <a:r>
              <a:rPr lang="cs-CZ" sz="1200" b="1" dirty="0">
                <a:solidFill>
                  <a:schemeClr val="accent1">
                    <a:lumMod val="50000"/>
                  </a:schemeClr>
                </a:solidFill>
              </a:rPr>
              <a:t>®</a:t>
            </a:r>
            <a:endParaRPr lang="cs-CZ" sz="1200" dirty="0">
              <a:solidFill>
                <a:schemeClr val="accent1">
                  <a:lumMod val="50000"/>
                </a:schemeClr>
              </a:solidFill>
            </a:endParaRPr>
          </a:p>
          <a:p>
            <a:r>
              <a:rPr lang="cs-CZ" sz="1200" b="1" dirty="0" smtClean="0">
                <a:solidFill>
                  <a:schemeClr val="accent1">
                    <a:lumMod val="50000"/>
                  </a:schemeClr>
                </a:solidFill>
              </a:rPr>
              <a:t>* </a:t>
            </a:r>
            <a:r>
              <a:rPr lang="cs-CZ" sz="1200" b="1" dirty="0" err="1" smtClean="0">
                <a:solidFill>
                  <a:schemeClr val="accent1">
                    <a:lumMod val="50000"/>
                  </a:schemeClr>
                </a:solidFill>
              </a:rPr>
              <a:t>Ivoclar</a:t>
            </a:r>
            <a:r>
              <a:rPr lang="cs-CZ" sz="1200" b="1" dirty="0" smtClean="0">
                <a:solidFill>
                  <a:schemeClr val="accent1">
                    <a:lumMod val="50000"/>
                  </a:schemeClr>
                </a:solidFill>
              </a:rPr>
              <a:t>®</a:t>
            </a:r>
            <a:endParaRPr lang="cs-CZ" sz="1200" dirty="0">
              <a:solidFill>
                <a:schemeClr val="accent1">
                  <a:lumMod val="50000"/>
                </a:schemeClr>
              </a:solidFill>
            </a:endParaRPr>
          </a:p>
          <a:p>
            <a:r>
              <a:rPr lang="cs-CZ" sz="1200" dirty="0" smtClean="0"/>
              <a:t/>
            </a:r>
            <a:br>
              <a:rPr lang="cs-CZ" sz="1200" dirty="0" smtClean="0"/>
            </a:br>
            <a:r>
              <a:rPr lang="cs-CZ" sz="1200" dirty="0" smtClean="0"/>
              <a:t>* </a:t>
            </a:r>
            <a:r>
              <a:rPr lang="cs-CZ" sz="1200" b="1" dirty="0"/>
              <a:t>Výjimkou je značka </a:t>
            </a:r>
            <a:r>
              <a:rPr lang="cs-CZ" sz="1200" b="1" dirty="0" err="1"/>
              <a:t>Ivoclar</a:t>
            </a:r>
            <a:r>
              <a:rPr lang="cs-CZ" sz="1200" dirty="0"/>
              <a:t> – IPD nedodává držák, ale </a:t>
            </a:r>
            <a:r>
              <a:rPr lang="cs-CZ" sz="1200" dirty="0" err="1"/>
              <a:t>Ivoclar</a:t>
            </a:r>
            <a:r>
              <a:rPr lang="cs-CZ" sz="1200" dirty="0"/>
              <a:t> používá svůj vlastní držák kompatibilní se systémem NT-</a:t>
            </a:r>
            <a:r>
              <a:rPr lang="cs-CZ" sz="1200" dirty="0" err="1"/>
              <a:t>Trading</a:t>
            </a:r>
            <a:r>
              <a:rPr lang="cs-CZ" sz="1200" dirty="0"/>
              <a:t>.</a:t>
            </a:r>
          </a:p>
          <a:p>
            <a:pPr marL="0" marR="0" lvl="0" indent="0" algn="l" defTabSz="914400" rtl="0" eaLnBrk="1" fontAlgn="auto" latinLnBrk="0" hangingPunct="1">
              <a:lnSpc>
                <a:spcPct val="100000"/>
              </a:lnSpc>
              <a:spcBef>
                <a:spcPts val="0"/>
              </a:spcBef>
              <a:spcAft>
                <a:spcPts val="0"/>
              </a:spcAft>
              <a:buClr>
                <a:srgbClr val="002060"/>
              </a:buClr>
              <a:buSzPts val="1000"/>
              <a:buFontTx/>
              <a:buNone/>
              <a:tabLst>
                <a:tab pos="457200" algn="l"/>
              </a:tabLst>
              <a:defRPr/>
            </a:pPr>
            <a:endParaRPr kumimoji="0" lang="es-ES" sz="1200" b="0" i="0" u="none" strike="noStrike" kern="1200" cap="none" spc="0" normalizeH="0" baseline="0" noProof="0" dirty="0">
              <a:ln>
                <a:noFill/>
              </a:ln>
              <a:solidFill>
                <a:prstClr val="black">
                  <a:lumMod val="65000"/>
                  <a:lumOff val="35000"/>
                </a:prstClr>
              </a:solidFill>
              <a:effectLst/>
              <a:uLnTx/>
              <a:uFillTx/>
              <a:latin typeface="Fira Sans Light" panose="020B0403050000020004" pitchFamily="34" charset="0"/>
              <a:ea typeface="Times New Roman" panose="02020603050405020304" pitchFamily="18" charset="0"/>
              <a:cs typeface="Aptos" panose="020B0004020202020204" pitchFamily="34" charset="0"/>
            </a:endParaRPr>
          </a:p>
        </p:txBody>
      </p:sp>
      <p:pic>
        <p:nvPicPr>
          <p:cNvPr id="11" name="Imagen 10" descr="Imagen que contiene tabla, sartén&#10;&#10;El contenido generado por IA puede ser incorrecto.">
            <a:extLst>
              <a:ext uri="{FF2B5EF4-FFF2-40B4-BE49-F238E27FC236}">
                <a16:creationId xmlns:a16="http://schemas.microsoft.com/office/drawing/2014/main" id="{4C0F4F94-C13A-4F2C-FD17-306501BCA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7976" y="3671215"/>
            <a:ext cx="4999939" cy="2890589"/>
          </a:xfrm>
          <a:prstGeom prst="rect">
            <a:avLst/>
          </a:prstGeom>
        </p:spPr>
      </p:pic>
    </p:spTree>
    <p:extLst>
      <p:ext uri="{BB962C8B-B14F-4D97-AF65-F5344CB8AC3E}">
        <p14:creationId xmlns:p14="http://schemas.microsoft.com/office/powerpoint/2010/main" val="2634436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B5EA0-DC80-ADD4-91B0-D05F5D8BB236}"/>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730F3417-5BBE-B258-5F30-EBA29EA8EAFB}"/>
              </a:ext>
            </a:extLst>
          </p:cNvPr>
          <p:cNvSpPr txBox="1"/>
          <p:nvPr/>
        </p:nvSpPr>
        <p:spPr>
          <a:xfrm>
            <a:off x="2476500" y="1123919"/>
            <a:ext cx="8572500" cy="5038815"/>
          </a:xfrm>
          <a:prstGeom prst="rect">
            <a:avLst/>
          </a:prstGeom>
          <a:noFill/>
        </p:spPr>
        <p:txBody>
          <a:bodyPr wrap="square" rtlCol="0">
            <a:spAutoFit/>
          </a:bodyPr>
          <a:lstStyle/>
          <a:p>
            <a:r>
              <a:rPr lang="cs-CZ" sz="1200" b="1" dirty="0">
                <a:solidFill>
                  <a:schemeClr val="accent1">
                    <a:lumMod val="50000"/>
                  </a:schemeClr>
                </a:solidFill>
              </a:rPr>
              <a:t>IPD </a:t>
            </a:r>
            <a:r>
              <a:rPr lang="cs-CZ" sz="1200" b="1" dirty="0" err="1">
                <a:solidFill>
                  <a:schemeClr val="accent1">
                    <a:lumMod val="50000"/>
                  </a:schemeClr>
                </a:solidFill>
              </a:rPr>
              <a:t>Milled</a:t>
            </a:r>
            <a:r>
              <a:rPr lang="cs-CZ" sz="1200" b="1" dirty="0">
                <a:solidFill>
                  <a:schemeClr val="accent1">
                    <a:lumMod val="50000"/>
                  </a:schemeClr>
                </a:solidFill>
              </a:rPr>
              <a:t> </a:t>
            </a:r>
            <a:r>
              <a:rPr lang="cs-CZ" sz="1200" b="1" dirty="0" err="1">
                <a:solidFill>
                  <a:schemeClr val="accent1">
                    <a:lumMod val="50000"/>
                  </a:schemeClr>
                </a:solidFill>
              </a:rPr>
              <a:t>Abutment</a:t>
            </a:r>
            <a:r>
              <a:rPr lang="cs-CZ" sz="1200" b="1" dirty="0">
                <a:solidFill>
                  <a:schemeClr val="accent1">
                    <a:lumMod val="50000"/>
                  </a:schemeClr>
                </a:solidFill>
              </a:rPr>
              <a:t> </a:t>
            </a:r>
            <a:r>
              <a:rPr lang="cs-CZ" sz="1200" b="1" dirty="0" err="1">
                <a:solidFill>
                  <a:schemeClr val="accent1">
                    <a:lumMod val="50000"/>
                  </a:schemeClr>
                </a:solidFill>
              </a:rPr>
              <a:t>Blank</a:t>
            </a:r>
            <a:r>
              <a:rPr lang="cs-CZ" sz="1200" dirty="0"/>
              <a:t> je navržen tak, aby poskytoval </a:t>
            </a:r>
            <a:r>
              <a:rPr lang="cs-CZ" sz="1200" b="1" dirty="0">
                <a:solidFill>
                  <a:schemeClr val="accent1">
                    <a:lumMod val="50000"/>
                  </a:schemeClr>
                </a:solidFill>
              </a:rPr>
              <a:t>přesné, efektivní a nákladově úsporné řešení</a:t>
            </a:r>
            <a:r>
              <a:rPr lang="cs-CZ" sz="1200" dirty="0"/>
              <a:t> pro dentální náhrady, optimalizující jak klinické výsledky, tak efektivitu praxe.</a:t>
            </a:r>
            <a:br>
              <a:rPr lang="cs-CZ" sz="1200" dirty="0"/>
            </a:br>
            <a:r>
              <a:rPr lang="cs-CZ" sz="1200" dirty="0"/>
              <a:t>Je určen pro </a:t>
            </a:r>
            <a:r>
              <a:rPr lang="cs-CZ" sz="1200" b="1" dirty="0">
                <a:solidFill>
                  <a:schemeClr val="accent1">
                    <a:lumMod val="50000"/>
                  </a:schemeClr>
                </a:solidFill>
              </a:rPr>
              <a:t>bezproblémovou integraci s digitálními CAD/CAM pracovními postupy</a:t>
            </a:r>
            <a:r>
              <a:rPr lang="cs-CZ" sz="1200" dirty="0"/>
              <a:t> a </a:t>
            </a:r>
            <a:r>
              <a:rPr lang="cs-CZ" sz="1200" b="1" dirty="0">
                <a:solidFill>
                  <a:schemeClr val="accent1">
                    <a:lumMod val="50000"/>
                  </a:schemeClr>
                </a:solidFill>
              </a:rPr>
              <a:t>kompatibilitu s hlavními implantologickými systémy</a:t>
            </a:r>
            <a:r>
              <a:rPr lang="cs-CZ" sz="1200" dirty="0"/>
              <a:t>, čímž zajišťuje spolehlivý výkon a perfektní dosednutí v každém případě</a:t>
            </a:r>
            <a:r>
              <a:rPr lang="cs-CZ" sz="1200" dirty="0" smtClean="0"/>
              <a:t>.</a:t>
            </a:r>
            <a:br>
              <a:rPr lang="cs-CZ" sz="1200" dirty="0" smtClean="0"/>
            </a:br>
            <a:r>
              <a:rPr lang="cs-CZ" sz="1200" dirty="0" smtClean="0"/>
              <a:t/>
            </a:r>
            <a:br>
              <a:rPr lang="cs-CZ" sz="1200" dirty="0" smtClean="0"/>
            </a:br>
            <a:r>
              <a:rPr lang="cs-CZ" sz="1200" dirty="0" smtClean="0"/>
              <a:t/>
            </a:r>
            <a:br>
              <a:rPr lang="cs-CZ" sz="1200" dirty="0" smtClean="0"/>
            </a:br>
            <a:r>
              <a:rPr lang="cs-CZ" sz="1200" b="1" dirty="0" smtClean="0">
                <a:solidFill>
                  <a:schemeClr val="accent1">
                    <a:lumMod val="50000"/>
                  </a:schemeClr>
                </a:solidFill>
              </a:rPr>
              <a:t>Klíčové </a:t>
            </a:r>
            <a:r>
              <a:rPr lang="cs-CZ" sz="1200" b="1" dirty="0">
                <a:solidFill>
                  <a:schemeClr val="accent1">
                    <a:lumMod val="50000"/>
                  </a:schemeClr>
                </a:solidFill>
              </a:rPr>
              <a:t>vlastnosti</a:t>
            </a:r>
            <a:r>
              <a:rPr lang="cs-CZ" sz="1200" b="1" dirty="0" smtClean="0">
                <a:solidFill>
                  <a:schemeClr val="accent1">
                    <a:lumMod val="50000"/>
                  </a:schemeClr>
                </a:solidFill>
              </a:rPr>
              <a:t>:</a:t>
            </a:r>
            <a:br>
              <a:rPr lang="cs-CZ" sz="1200" b="1" dirty="0" smtClean="0">
                <a:solidFill>
                  <a:schemeClr val="accent1">
                    <a:lumMod val="50000"/>
                  </a:schemeClr>
                </a:solidFill>
              </a:rPr>
            </a:br>
            <a:endParaRPr lang="cs-CZ" sz="1200" b="1" dirty="0">
              <a:solidFill>
                <a:schemeClr val="accent1">
                  <a:lumMod val="50000"/>
                </a:schemeClr>
              </a:solidFill>
            </a:endParaRPr>
          </a:p>
          <a:p>
            <a:r>
              <a:rPr lang="cs-CZ" sz="1200" b="1" dirty="0">
                <a:solidFill>
                  <a:schemeClr val="accent1">
                    <a:lumMod val="50000"/>
                  </a:schemeClr>
                </a:solidFill>
              </a:rPr>
              <a:t>1. Nepřekonatelná přesnost:</a:t>
            </a:r>
            <a:endParaRPr lang="cs-CZ" sz="1200" dirty="0">
              <a:solidFill>
                <a:schemeClr val="accent1">
                  <a:lumMod val="50000"/>
                </a:schemeClr>
              </a:solidFill>
            </a:endParaRPr>
          </a:p>
          <a:p>
            <a:r>
              <a:rPr lang="cs-CZ" sz="1200" dirty="0"/>
              <a:t>Zaručuje přesné frézování pro optimální funkci a přizpůsobení protetické náhrady.</a:t>
            </a:r>
          </a:p>
          <a:p>
            <a:r>
              <a:rPr lang="cs-CZ" sz="1200" dirty="0"/>
              <a:t>Vysoce kvalitní </a:t>
            </a:r>
            <a:r>
              <a:rPr lang="cs-CZ" sz="1200" dirty="0">
                <a:solidFill>
                  <a:schemeClr val="accent1">
                    <a:lumMod val="50000"/>
                  </a:schemeClr>
                </a:solidFill>
              </a:rPr>
              <a:t>titan třídy V </a:t>
            </a:r>
            <a:r>
              <a:rPr lang="cs-CZ" sz="1200" b="1" dirty="0">
                <a:solidFill>
                  <a:schemeClr val="accent1">
                    <a:lumMod val="50000"/>
                  </a:schemeClr>
                </a:solidFill>
              </a:rPr>
              <a:t>Ti6Al4V</a:t>
            </a:r>
            <a:r>
              <a:rPr lang="cs-CZ" sz="1200" dirty="0"/>
              <a:t> pro dlouhou životnost a biokompatibilitu.</a:t>
            </a:r>
          </a:p>
          <a:p>
            <a:r>
              <a:rPr lang="cs-CZ" sz="1200" b="1" dirty="0" smtClean="0"/>
              <a:t/>
            </a:r>
            <a:br>
              <a:rPr lang="cs-CZ" sz="1200" b="1" dirty="0" smtClean="0"/>
            </a:br>
            <a:r>
              <a:rPr lang="cs-CZ" sz="1200" b="1" dirty="0" smtClean="0">
                <a:solidFill>
                  <a:schemeClr val="accent1">
                    <a:lumMod val="50000"/>
                  </a:schemeClr>
                </a:solidFill>
              </a:rPr>
              <a:t>2</a:t>
            </a:r>
            <a:r>
              <a:rPr lang="cs-CZ" sz="1200" b="1" dirty="0">
                <a:solidFill>
                  <a:schemeClr val="accent1">
                    <a:lumMod val="50000"/>
                  </a:schemeClr>
                </a:solidFill>
              </a:rPr>
              <a:t>. Široká kompatibilita:</a:t>
            </a:r>
            <a:endParaRPr lang="cs-CZ" sz="1200" dirty="0">
              <a:solidFill>
                <a:schemeClr val="accent1">
                  <a:lumMod val="50000"/>
                </a:schemeClr>
              </a:solidFill>
            </a:endParaRPr>
          </a:p>
          <a:p>
            <a:r>
              <a:rPr lang="cs-CZ" sz="1200" dirty="0"/>
              <a:t>Funguje s předními implantologickými systémy, zvyšuje flexibilitu použití.</a:t>
            </a:r>
          </a:p>
          <a:p>
            <a:r>
              <a:rPr lang="cs-CZ" sz="1200" dirty="0"/>
              <a:t>Kompatibilní s CAD/CAM systémy.</a:t>
            </a:r>
          </a:p>
          <a:p>
            <a:r>
              <a:rPr lang="cs-CZ" sz="1200" b="1" dirty="0" smtClean="0"/>
              <a:t/>
            </a:r>
            <a:br>
              <a:rPr lang="cs-CZ" sz="1200" b="1" dirty="0" smtClean="0"/>
            </a:br>
            <a:r>
              <a:rPr lang="cs-CZ" sz="1200" b="1" dirty="0" smtClean="0">
                <a:solidFill>
                  <a:schemeClr val="accent1">
                    <a:lumMod val="50000"/>
                  </a:schemeClr>
                </a:solidFill>
              </a:rPr>
              <a:t>3</a:t>
            </a:r>
            <a:r>
              <a:rPr lang="cs-CZ" sz="1200" b="1" dirty="0">
                <a:solidFill>
                  <a:schemeClr val="accent1">
                    <a:lumMod val="50000"/>
                  </a:schemeClr>
                </a:solidFill>
              </a:rPr>
              <a:t>. </a:t>
            </a:r>
            <a:r>
              <a:rPr lang="cs-CZ" sz="1200" b="1" dirty="0" err="1">
                <a:solidFill>
                  <a:schemeClr val="accent1">
                    <a:lumMod val="50000"/>
                  </a:schemeClr>
                </a:solidFill>
              </a:rPr>
              <a:t>Individualizovatelnost</a:t>
            </a:r>
            <a:r>
              <a:rPr lang="cs-CZ" sz="1200" b="1" dirty="0">
                <a:solidFill>
                  <a:schemeClr val="accent1">
                    <a:lumMod val="50000"/>
                  </a:schemeClr>
                </a:solidFill>
              </a:rPr>
              <a:t> a škálovatelnost:</a:t>
            </a:r>
            <a:endParaRPr lang="cs-CZ" sz="1200" dirty="0">
              <a:solidFill>
                <a:schemeClr val="accent1">
                  <a:lumMod val="50000"/>
                </a:schemeClr>
              </a:solidFill>
            </a:endParaRPr>
          </a:p>
          <a:p>
            <a:r>
              <a:rPr lang="cs-CZ" sz="1200" dirty="0"/>
              <a:t>Umožňuje přizpůsobené náhrady pro různé potřeby pacientů.</a:t>
            </a:r>
          </a:p>
          <a:p>
            <a:r>
              <a:rPr lang="cs-CZ" sz="1200" dirty="0"/>
              <a:t>Vynikající estetika a optimalizovaná funkčnost.</a:t>
            </a:r>
          </a:p>
          <a:p>
            <a:r>
              <a:rPr lang="cs-CZ" sz="1200" b="1" dirty="0" smtClean="0"/>
              <a:t/>
            </a:r>
            <a:br>
              <a:rPr lang="cs-CZ" sz="1200" b="1" dirty="0" smtClean="0"/>
            </a:br>
            <a:r>
              <a:rPr lang="cs-CZ" sz="1200" b="1" dirty="0" smtClean="0">
                <a:solidFill>
                  <a:schemeClr val="accent1">
                    <a:lumMod val="50000"/>
                  </a:schemeClr>
                </a:solidFill>
              </a:rPr>
              <a:t>4</a:t>
            </a:r>
            <a:r>
              <a:rPr lang="cs-CZ" sz="1200" b="1" dirty="0">
                <a:solidFill>
                  <a:schemeClr val="accent1">
                    <a:lumMod val="50000"/>
                  </a:schemeClr>
                </a:solidFill>
              </a:rPr>
              <a:t>. Optimalizováno pro efektivitu:</a:t>
            </a:r>
            <a:endParaRPr lang="cs-CZ" sz="1200" dirty="0">
              <a:solidFill>
                <a:schemeClr val="accent1">
                  <a:lumMod val="50000"/>
                </a:schemeClr>
              </a:solidFill>
            </a:endParaRPr>
          </a:p>
          <a:p>
            <a:r>
              <a:rPr lang="cs-CZ" sz="1200" dirty="0"/>
              <a:t>Zkracuje dobu výroby a zjednodušuje pracovní postup.</a:t>
            </a:r>
          </a:p>
          <a:p>
            <a:r>
              <a:rPr lang="cs-CZ" sz="1200" dirty="0"/>
              <a:t>Zkrácený čas ošetření.</a:t>
            </a:r>
          </a:p>
          <a:p>
            <a:r>
              <a:rPr lang="cs-CZ" sz="1200" b="1" dirty="0">
                <a:solidFill>
                  <a:schemeClr val="accent1">
                    <a:lumMod val="50000"/>
                  </a:schemeClr>
                </a:solidFill>
              </a:rPr>
              <a:t>Nákladová efektivita</a:t>
            </a:r>
            <a:r>
              <a:rPr lang="cs-CZ" sz="1200" dirty="0"/>
              <a:t> – maximální hodnota při zachování vysokých kvalitativních standardů.</a:t>
            </a:r>
          </a:p>
          <a:p>
            <a:pPr marL="619100" lvl="1" indent="-238115" defTabSz="761970">
              <a:lnSpc>
                <a:spcPct val="115000"/>
              </a:lnSpc>
              <a:spcAft>
                <a:spcPts val="667"/>
              </a:spcAft>
              <a:buSzPts val="1000"/>
              <a:buFont typeface="Courier New" panose="02070309020205020404" pitchFamily="49" charset="0"/>
              <a:buChar char="o"/>
              <a:tabLst>
                <a:tab pos="761970" algn="l"/>
              </a:tabLst>
            </a:pPr>
            <a:endParaRPr lang="es-E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endParaRPr>
          </a:p>
          <a:p>
            <a:pPr defTabSz="761970">
              <a:lnSpc>
                <a:spcPct val="115000"/>
              </a:lnSpc>
              <a:spcAft>
                <a:spcPts val="667"/>
              </a:spcAft>
            </a:pPr>
            <a:endParaRPr lang="es-ES" sz="1200" kern="100" dirty="0">
              <a:solidFill>
                <a:srgbClr val="00B0F0"/>
              </a:solidFill>
              <a:latin typeface="Aptos" panose="020B0004020202020204" pitchFamily="34" charset="0"/>
              <a:ea typeface="Aptos" panose="020B000402020202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163CB7FE-A23B-4B3A-AEEF-829E22753C87}"/>
              </a:ext>
            </a:extLst>
          </p:cNvPr>
          <p:cNvSpPr/>
          <p:nvPr/>
        </p:nvSpPr>
        <p:spPr>
          <a:xfrm>
            <a:off x="0" y="0"/>
            <a:ext cx="2032000" cy="68580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s-ES" sz="1500">
              <a:solidFill>
                <a:srgbClr val="00B0F0"/>
              </a:solidFill>
              <a:latin typeface="Calibri" panose="020F0502020204030204"/>
            </a:endParaRPr>
          </a:p>
        </p:txBody>
      </p:sp>
      <p:sp>
        <p:nvSpPr>
          <p:cNvPr id="3" name="Text 0">
            <a:extLst>
              <a:ext uri="{FF2B5EF4-FFF2-40B4-BE49-F238E27FC236}">
                <a16:creationId xmlns:a16="http://schemas.microsoft.com/office/drawing/2014/main" id="{81EAB1B2-5814-0F02-89BE-4E3A7B5B4CFF}"/>
              </a:ext>
            </a:extLst>
          </p:cNvPr>
          <p:cNvSpPr/>
          <p:nvPr/>
        </p:nvSpPr>
        <p:spPr>
          <a:xfrm rot="16200000">
            <a:off x="-1086556" y="1755659"/>
            <a:ext cx="4205111" cy="1632183"/>
          </a:xfrm>
          <a:prstGeom prst="rect">
            <a:avLst/>
          </a:prstGeom>
          <a:noFill/>
          <a:ln/>
        </p:spPr>
        <p:txBody>
          <a:bodyPr wrap="square" lIns="0" tIns="0" rIns="0" bIns="0" rtlCol="0" anchor="t"/>
          <a:lstStyle/>
          <a:p>
            <a:pPr algn="r" defTabSz="761970"/>
            <a:r>
              <a:rPr lang="en-US" sz="5500" dirty="0" err="1">
                <a:solidFill>
                  <a:prstClr val="white"/>
                </a:solidFill>
                <a:latin typeface="Fira Sans SemiBold" panose="020B0603050000020004" pitchFamily="34" charset="0"/>
                <a:ea typeface="Saira Medium" pitchFamily="34" charset="-122"/>
                <a:cs typeface="Saira Medium" pitchFamily="34" charset="-120"/>
              </a:rPr>
              <a:t>IPDMilled</a:t>
            </a:r>
            <a:endParaRPr lang="en-US" sz="5500" dirty="0">
              <a:solidFill>
                <a:prstClr val="white"/>
              </a:solidFill>
              <a:latin typeface="Fira Sans SemiBold" panose="020B0603050000020004" pitchFamily="34" charset="0"/>
              <a:ea typeface="Saira Medium" pitchFamily="34" charset="-122"/>
              <a:cs typeface="Saira Medium" pitchFamily="34" charset="-120"/>
            </a:endParaRPr>
          </a:p>
          <a:p>
            <a:pPr algn="r" defTabSz="761970"/>
            <a:r>
              <a:rPr lang="en-US" sz="5500" dirty="0" smtClean="0">
                <a:solidFill>
                  <a:prstClr val="white"/>
                </a:solidFill>
                <a:latin typeface="Fira Sans SemiBold" panose="020B0603050000020004" pitchFamily="34" charset="0"/>
                <a:ea typeface="Saira Medium" pitchFamily="34" charset="-122"/>
                <a:cs typeface="Saira Medium" pitchFamily="34" charset="-120"/>
              </a:rPr>
              <a:t>abutment</a:t>
            </a:r>
            <a:r>
              <a:rPr lang="cs-CZ" sz="5500" dirty="0" smtClean="0">
                <a:solidFill>
                  <a:prstClr val="white"/>
                </a:solidFill>
                <a:latin typeface="Fira Sans SemiBold" panose="020B0603050000020004" pitchFamily="34" charset="0"/>
                <a:ea typeface="Saira Medium" pitchFamily="34" charset="-122"/>
                <a:cs typeface="Saira Medium" pitchFamily="34" charset="-120"/>
              </a:rPr>
              <a:t>y</a:t>
            </a:r>
            <a:endParaRPr lang="en-US" sz="5500" dirty="0">
              <a:solidFill>
                <a:prstClr val="white"/>
              </a:solidFill>
              <a:latin typeface="Fira Sans SemiBold" panose="020B0603050000020004" pitchFamily="34" charset="0"/>
              <a:ea typeface="Saira Medium" pitchFamily="34" charset="-122"/>
              <a:cs typeface="Saira Medium" pitchFamily="34" charset="-120"/>
            </a:endParaRPr>
          </a:p>
          <a:p>
            <a:pPr algn="r" defTabSz="761970"/>
            <a:endParaRPr lang="en-US" sz="5500" dirty="0">
              <a:solidFill>
                <a:prstClr val="white"/>
              </a:solidFill>
              <a:latin typeface="Fira Sans SemiBold" panose="020B0603050000020004" pitchFamily="34" charset="0"/>
            </a:endParaRPr>
          </a:p>
        </p:txBody>
      </p:sp>
      <p:sp>
        <p:nvSpPr>
          <p:cNvPr id="6" name="CuadroTexto 5">
            <a:extLst>
              <a:ext uri="{FF2B5EF4-FFF2-40B4-BE49-F238E27FC236}">
                <a16:creationId xmlns:a16="http://schemas.microsoft.com/office/drawing/2014/main" id="{A81C5549-9EA4-2868-FA36-1D6BF69AF099}"/>
              </a:ext>
            </a:extLst>
          </p:cNvPr>
          <p:cNvSpPr txBox="1"/>
          <p:nvPr/>
        </p:nvSpPr>
        <p:spPr>
          <a:xfrm>
            <a:off x="2476500" y="368359"/>
            <a:ext cx="7654473" cy="656655"/>
          </a:xfrm>
          <a:prstGeom prst="rect">
            <a:avLst/>
          </a:prstGeom>
          <a:noFill/>
        </p:spPr>
        <p:txBody>
          <a:bodyPr wrap="square" rtlCol="0">
            <a:spAutoFit/>
          </a:bodyPr>
          <a:lstStyle/>
          <a:p>
            <a:pPr defTabSz="761970"/>
            <a:r>
              <a:rPr lang="cs-CZ" sz="3667" dirty="0" smtClean="0">
                <a:solidFill>
                  <a:srgbClr val="002060"/>
                </a:solidFill>
                <a:latin typeface="Fira Sans Medium" panose="020B0603050000020004" pitchFamily="34" charset="0"/>
              </a:rPr>
              <a:t>Proč vybrat </a:t>
            </a:r>
            <a:r>
              <a:rPr lang="es-ES" sz="3667" dirty="0" smtClean="0">
                <a:solidFill>
                  <a:srgbClr val="002060"/>
                </a:solidFill>
                <a:latin typeface="Fira Sans Medium" panose="020B0603050000020004" pitchFamily="34" charset="0"/>
              </a:rPr>
              <a:t>IPDMilled abutment</a:t>
            </a:r>
            <a:r>
              <a:rPr lang="cs-CZ" sz="3667" dirty="0" smtClean="0">
                <a:solidFill>
                  <a:srgbClr val="002060"/>
                </a:solidFill>
                <a:latin typeface="Fira Sans Medium" panose="020B0603050000020004" pitchFamily="34" charset="0"/>
              </a:rPr>
              <a:t>y</a:t>
            </a:r>
            <a:r>
              <a:rPr lang="es-ES" sz="3667" dirty="0" smtClean="0">
                <a:solidFill>
                  <a:srgbClr val="002060"/>
                </a:solidFill>
                <a:latin typeface="Fira Sans Medium" panose="020B0603050000020004" pitchFamily="34" charset="0"/>
              </a:rPr>
              <a:t>?</a:t>
            </a:r>
            <a:endParaRPr lang="es-ES" sz="3667" dirty="0">
              <a:solidFill>
                <a:srgbClr val="002060"/>
              </a:solidFill>
              <a:latin typeface="Fira Sans Medium" panose="020B0603050000020004" pitchFamily="34" charset="0"/>
            </a:endParaRPr>
          </a:p>
        </p:txBody>
      </p:sp>
      <p:pic>
        <p:nvPicPr>
          <p:cNvPr id="8" name="Imagen 7" descr="Imagen que contiene Icono&#10;&#10;Descripción generada automáticamente">
            <a:extLst>
              <a:ext uri="{FF2B5EF4-FFF2-40B4-BE49-F238E27FC236}">
                <a16:creationId xmlns:a16="http://schemas.microsoft.com/office/drawing/2014/main" id="{9F6F125B-D500-54A3-B424-DBEAEB6E5DF8}"/>
              </a:ext>
            </a:extLst>
          </p:cNvPr>
          <p:cNvPicPr>
            <a:picLocks noChangeAspect="1"/>
          </p:cNvPicPr>
          <p:nvPr/>
        </p:nvPicPr>
        <p:blipFill>
          <a:blip r:embed="rId2"/>
          <a:stretch>
            <a:fillRect/>
          </a:stretch>
        </p:blipFill>
        <p:spPr>
          <a:xfrm>
            <a:off x="10575474" y="253999"/>
            <a:ext cx="1074053" cy="869920"/>
          </a:xfrm>
          <a:prstGeom prst="rect">
            <a:avLst/>
          </a:prstGeom>
        </p:spPr>
      </p:pic>
      <p:grpSp>
        <p:nvGrpSpPr>
          <p:cNvPr id="5" name="Grupo 4">
            <a:extLst>
              <a:ext uri="{FF2B5EF4-FFF2-40B4-BE49-F238E27FC236}">
                <a16:creationId xmlns:a16="http://schemas.microsoft.com/office/drawing/2014/main" id="{C1475145-D280-5BB3-17DF-4C21B8F6EE9D}"/>
              </a:ext>
            </a:extLst>
          </p:cNvPr>
          <p:cNvGrpSpPr/>
          <p:nvPr/>
        </p:nvGrpSpPr>
        <p:grpSpPr>
          <a:xfrm>
            <a:off x="8623942" y="1876797"/>
            <a:ext cx="2869558" cy="3965383"/>
            <a:chOff x="9972661" y="2122438"/>
            <a:chExt cx="3443470" cy="4758460"/>
          </a:xfrm>
        </p:grpSpPr>
        <p:pic>
          <p:nvPicPr>
            <p:cNvPr id="9" name="Picture 7" descr="A silver cylinder with a screw&#10;&#10;Description automatically generated">
              <a:extLst>
                <a:ext uri="{FF2B5EF4-FFF2-40B4-BE49-F238E27FC236}">
                  <a16:creationId xmlns:a16="http://schemas.microsoft.com/office/drawing/2014/main" id="{CC3EE4F6-E1AC-6914-A8E4-0770CB8E8A67}"/>
                </a:ext>
              </a:extLst>
            </p:cNvPr>
            <p:cNvPicPr>
              <a:picLocks noChangeAspect="1"/>
            </p:cNvPicPr>
            <p:nvPr/>
          </p:nvPicPr>
          <p:blipFill>
            <a:blip r:embed="rId3" cstate="hqprint">
              <a:extLst>
                <a:ext uri="{28A0092B-C50C-407E-A947-70E740481C1C}">
                  <a14:useLocalDpi xmlns:a14="http://schemas.microsoft.com/office/drawing/2010/main" val="0"/>
                </a:ext>
              </a:extLst>
            </a:blip>
            <a:srcRect l="33514" t="15787" r="32381" b="19697"/>
            <a:stretch/>
          </p:blipFill>
          <p:spPr>
            <a:xfrm>
              <a:off x="10591800" y="2122438"/>
              <a:ext cx="2515518" cy="4758460"/>
            </a:xfrm>
            <a:prstGeom prst="rect">
              <a:avLst/>
            </a:prstGeom>
          </p:spPr>
        </p:pic>
        <p:pic>
          <p:nvPicPr>
            <p:cNvPr id="10" name="Imagen 9" descr="Imagen en blanco y negro&#10;&#10;El contenido generado por IA puede ser incorrecto.">
              <a:extLst>
                <a:ext uri="{FF2B5EF4-FFF2-40B4-BE49-F238E27FC236}">
                  <a16:creationId xmlns:a16="http://schemas.microsoft.com/office/drawing/2014/main" id="{48CF2628-9F25-15D7-8B05-B6BFE22EA9F7}"/>
                </a:ext>
              </a:extLst>
            </p:cNvPr>
            <p:cNvPicPr>
              <a:picLocks noChangeAspect="1"/>
            </p:cNvPicPr>
            <p:nvPr/>
          </p:nvPicPr>
          <p:blipFill>
            <a:blip r:embed="rId4">
              <a:alphaModFix amt="35000"/>
            </a:blip>
            <a:srcRect b="29104"/>
            <a:stretch/>
          </p:blipFill>
          <p:spPr>
            <a:xfrm rot="21139953">
              <a:off x="9972661" y="3893111"/>
              <a:ext cx="3443470" cy="2441283"/>
            </a:xfrm>
            <a:prstGeom prst="rect">
              <a:avLst/>
            </a:prstGeom>
          </p:spPr>
        </p:pic>
      </p:grpSp>
      <p:pic>
        <p:nvPicPr>
          <p:cNvPr id="12" name="Picture 7" descr="A silver cylinder with a screw&#10;&#10;Description automatically generated">
            <a:extLst>
              <a:ext uri="{FF2B5EF4-FFF2-40B4-BE49-F238E27FC236}">
                <a16:creationId xmlns:a16="http://schemas.microsoft.com/office/drawing/2014/main" id="{7458E691-76CE-EA44-1E51-1097568EB618}"/>
              </a:ext>
            </a:extLst>
          </p:cNvPr>
          <p:cNvPicPr>
            <a:picLocks noChangeAspect="1"/>
          </p:cNvPicPr>
          <p:nvPr/>
        </p:nvPicPr>
        <p:blipFill>
          <a:blip r:embed="rId5" cstate="hqprint">
            <a:extLst>
              <a:ext uri="{28A0092B-C50C-407E-A947-70E740481C1C}">
                <a14:useLocalDpi xmlns:a14="http://schemas.microsoft.com/office/drawing/2010/main" val="0"/>
              </a:ext>
            </a:extLst>
          </a:blip>
          <a:srcRect l="33514" t="15787" r="32381" b="19697"/>
          <a:stretch/>
        </p:blipFill>
        <p:spPr>
          <a:xfrm>
            <a:off x="697587" y="5341723"/>
            <a:ext cx="644985" cy="1220081"/>
          </a:xfrm>
          <a:prstGeom prst="rect">
            <a:avLst/>
          </a:prstGeom>
        </p:spPr>
      </p:pic>
    </p:spTree>
    <p:extLst>
      <p:ext uri="{BB962C8B-B14F-4D97-AF65-F5344CB8AC3E}">
        <p14:creationId xmlns:p14="http://schemas.microsoft.com/office/powerpoint/2010/main" val="3897524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5957E-571D-422B-A432-0FAD363FBD1E}"/>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D535F834-2727-DF9E-795A-5811278FBF50}"/>
              </a:ext>
            </a:extLst>
          </p:cNvPr>
          <p:cNvSpPr/>
          <p:nvPr/>
        </p:nvSpPr>
        <p:spPr>
          <a:xfrm>
            <a:off x="0" y="0"/>
            <a:ext cx="2032000" cy="68580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s-ES" sz="1500">
              <a:solidFill>
                <a:srgbClr val="00B0F0"/>
              </a:solidFill>
              <a:latin typeface="Calibri" panose="020F0502020204030204"/>
            </a:endParaRPr>
          </a:p>
        </p:txBody>
      </p:sp>
      <p:sp>
        <p:nvSpPr>
          <p:cNvPr id="3" name="Text 0">
            <a:extLst>
              <a:ext uri="{FF2B5EF4-FFF2-40B4-BE49-F238E27FC236}">
                <a16:creationId xmlns:a16="http://schemas.microsoft.com/office/drawing/2014/main" id="{06271540-BFC7-59F1-C3E1-F33E0AFA2EAD}"/>
              </a:ext>
            </a:extLst>
          </p:cNvPr>
          <p:cNvSpPr/>
          <p:nvPr/>
        </p:nvSpPr>
        <p:spPr>
          <a:xfrm rot="16200000">
            <a:off x="-1086556" y="1755659"/>
            <a:ext cx="4205111" cy="1632183"/>
          </a:xfrm>
          <a:prstGeom prst="rect">
            <a:avLst/>
          </a:prstGeom>
          <a:noFill/>
          <a:ln/>
        </p:spPr>
        <p:txBody>
          <a:bodyPr wrap="square" lIns="0" tIns="0" rIns="0" bIns="0" rtlCol="0" anchor="t"/>
          <a:lstStyle/>
          <a:p>
            <a:pPr algn="r" defTabSz="761970"/>
            <a:r>
              <a:rPr lang="en-US" sz="5500" dirty="0" err="1">
                <a:solidFill>
                  <a:prstClr val="white"/>
                </a:solidFill>
                <a:latin typeface="Fira Sans SemiBold" panose="020B0603050000020004" pitchFamily="34" charset="0"/>
                <a:ea typeface="Saira Medium" pitchFamily="34" charset="-122"/>
                <a:cs typeface="Saira Medium" pitchFamily="34" charset="-120"/>
              </a:rPr>
              <a:t>IPDMilled</a:t>
            </a:r>
            <a:endParaRPr lang="en-US" sz="5500" dirty="0">
              <a:solidFill>
                <a:prstClr val="white"/>
              </a:solidFill>
              <a:latin typeface="Fira Sans SemiBold" panose="020B0603050000020004" pitchFamily="34" charset="0"/>
              <a:ea typeface="Saira Medium" pitchFamily="34" charset="-122"/>
              <a:cs typeface="Saira Medium" pitchFamily="34" charset="-120"/>
            </a:endParaRPr>
          </a:p>
          <a:p>
            <a:pPr algn="r" defTabSz="761970"/>
            <a:r>
              <a:rPr lang="en-US" sz="5500" dirty="0" err="1" smtClean="0">
                <a:solidFill>
                  <a:prstClr val="white"/>
                </a:solidFill>
                <a:latin typeface="Fira Sans SemiBold" panose="020B0603050000020004" pitchFamily="34" charset="0"/>
                <a:ea typeface="Saira Medium" pitchFamily="34" charset="-122"/>
                <a:cs typeface="Saira Medium" pitchFamily="34" charset="-120"/>
              </a:rPr>
              <a:t>abutmen</a:t>
            </a:r>
            <a:r>
              <a:rPr lang="cs-CZ" sz="5500" dirty="0" smtClean="0">
                <a:solidFill>
                  <a:prstClr val="white"/>
                </a:solidFill>
                <a:latin typeface="Fira Sans SemiBold" panose="020B0603050000020004" pitchFamily="34" charset="0"/>
                <a:ea typeface="Saira Medium" pitchFamily="34" charset="-122"/>
                <a:cs typeface="Saira Medium" pitchFamily="34" charset="-120"/>
              </a:rPr>
              <a:t>ty</a:t>
            </a:r>
            <a:endParaRPr lang="en-US" sz="5500" dirty="0">
              <a:solidFill>
                <a:prstClr val="white"/>
              </a:solidFill>
              <a:latin typeface="Fira Sans SemiBold" panose="020B0603050000020004" pitchFamily="34" charset="0"/>
              <a:ea typeface="Saira Medium" pitchFamily="34" charset="-122"/>
              <a:cs typeface="Saira Medium" pitchFamily="34" charset="-120"/>
            </a:endParaRPr>
          </a:p>
          <a:p>
            <a:pPr algn="r" defTabSz="761970"/>
            <a:endParaRPr lang="en-US" sz="5500" dirty="0">
              <a:solidFill>
                <a:prstClr val="white"/>
              </a:solidFill>
              <a:latin typeface="Fira Sans SemiBold" panose="020B0603050000020004" pitchFamily="34" charset="0"/>
            </a:endParaRPr>
          </a:p>
        </p:txBody>
      </p:sp>
      <p:sp>
        <p:nvSpPr>
          <p:cNvPr id="6" name="CuadroTexto 5">
            <a:extLst>
              <a:ext uri="{FF2B5EF4-FFF2-40B4-BE49-F238E27FC236}">
                <a16:creationId xmlns:a16="http://schemas.microsoft.com/office/drawing/2014/main" id="{BCC39BE6-E04F-127F-544F-30E83B918826}"/>
              </a:ext>
            </a:extLst>
          </p:cNvPr>
          <p:cNvSpPr txBox="1"/>
          <p:nvPr/>
        </p:nvSpPr>
        <p:spPr>
          <a:xfrm>
            <a:off x="2476500" y="368359"/>
            <a:ext cx="5143500" cy="656655"/>
          </a:xfrm>
          <a:prstGeom prst="rect">
            <a:avLst/>
          </a:prstGeom>
          <a:noFill/>
        </p:spPr>
        <p:txBody>
          <a:bodyPr wrap="square" rtlCol="0">
            <a:spAutoFit/>
          </a:bodyPr>
          <a:lstStyle/>
          <a:p>
            <a:pPr defTabSz="761970"/>
            <a:r>
              <a:rPr lang="cs-CZ" sz="3667" dirty="0" smtClean="0">
                <a:solidFill>
                  <a:srgbClr val="002060"/>
                </a:solidFill>
                <a:latin typeface="Fira Sans Medium" panose="020B0603050000020004" pitchFamily="34" charset="0"/>
              </a:rPr>
              <a:t>Seznam položek</a:t>
            </a:r>
            <a:endParaRPr lang="es-ES" sz="3667" dirty="0">
              <a:solidFill>
                <a:srgbClr val="002060"/>
              </a:solidFill>
              <a:latin typeface="Fira Sans Medium" panose="020B0603050000020004" pitchFamily="34" charset="0"/>
            </a:endParaRPr>
          </a:p>
        </p:txBody>
      </p:sp>
      <p:pic>
        <p:nvPicPr>
          <p:cNvPr id="8" name="Imagen 7" descr="Imagen que contiene Icono&#10;&#10;Descripción generada automáticamente">
            <a:extLst>
              <a:ext uri="{FF2B5EF4-FFF2-40B4-BE49-F238E27FC236}">
                <a16:creationId xmlns:a16="http://schemas.microsoft.com/office/drawing/2014/main" id="{18A400F9-00DA-D053-A1D0-AF14F130EC3F}"/>
              </a:ext>
            </a:extLst>
          </p:cNvPr>
          <p:cNvPicPr>
            <a:picLocks noChangeAspect="1"/>
          </p:cNvPicPr>
          <p:nvPr/>
        </p:nvPicPr>
        <p:blipFill>
          <a:blip r:embed="rId2"/>
          <a:stretch>
            <a:fillRect/>
          </a:stretch>
        </p:blipFill>
        <p:spPr>
          <a:xfrm>
            <a:off x="10575474" y="253999"/>
            <a:ext cx="1074053" cy="869920"/>
          </a:xfrm>
          <a:prstGeom prst="rect">
            <a:avLst/>
          </a:prstGeom>
        </p:spPr>
      </p:pic>
      <p:graphicFrame>
        <p:nvGraphicFramePr>
          <p:cNvPr id="10" name="Tabla 9">
            <a:extLst>
              <a:ext uri="{FF2B5EF4-FFF2-40B4-BE49-F238E27FC236}">
                <a16:creationId xmlns:a16="http://schemas.microsoft.com/office/drawing/2014/main" id="{CBEE39D3-3027-3BC4-C4FD-19D567029F14}"/>
              </a:ext>
            </a:extLst>
          </p:cNvPr>
          <p:cNvGraphicFramePr>
            <a:graphicFrameLocks noGrp="1"/>
          </p:cNvGraphicFramePr>
          <p:nvPr>
            <p:extLst>
              <p:ext uri="{D42A27DB-BD31-4B8C-83A1-F6EECF244321}">
                <p14:modId xmlns:p14="http://schemas.microsoft.com/office/powerpoint/2010/main" val="3439005705"/>
              </p:ext>
            </p:extLst>
          </p:nvPr>
        </p:nvGraphicFramePr>
        <p:xfrm>
          <a:off x="2476500" y="1123919"/>
          <a:ext cx="9017915" cy="5497874"/>
        </p:xfrm>
        <a:graphic>
          <a:graphicData uri="http://schemas.openxmlformats.org/drawingml/2006/table">
            <a:tbl>
              <a:tblPr/>
              <a:tblGrid>
                <a:gridCol w="1239146">
                  <a:extLst>
                    <a:ext uri="{9D8B030D-6E8A-4147-A177-3AD203B41FA5}">
                      <a16:colId xmlns:a16="http://schemas.microsoft.com/office/drawing/2014/main" val="2749603849"/>
                    </a:ext>
                  </a:extLst>
                </a:gridCol>
                <a:gridCol w="1239146">
                  <a:extLst>
                    <a:ext uri="{9D8B030D-6E8A-4147-A177-3AD203B41FA5}">
                      <a16:colId xmlns:a16="http://schemas.microsoft.com/office/drawing/2014/main" val="3485651488"/>
                    </a:ext>
                  </a:extLst>
                </a:gridCol>
                <a:gridCol w="1239146">
                  <a:extLst>
                    <a:ext uri="{9D8B030D-6E8A-4147-A177-3AD203B41FA5}">
                      <a16:colId xmlns:a16="http://schemas.microsoft.com/office/drawing/2014/main" val="1331444305"/>
                    </a:ext>
                  </a:extLst>
                </a:gridCol>
                <a:gridCol w="1239146">
                  <a:extLst>
                    <a:ext uri="{9D8B030D-6E8A-4147-A177-3AD203B41FA5}">
                      <a16:colId xmlns:a16="http://schemas.microsoft.com/office/drawing/2014/main" val="3744514619"/>
                    </a:ext>
                  </a:extLst>
                </a:gridCol>
                <a:gridCol w="1239146">
                  <a:extLst>
                    <a:ext uri="{9D8B030D-6E8A-4147-A177-3AD203B41FA5}">
                      <a16:colId xmlns:a16="http://schemas.microsoft.com/office/drawing/2014/main" val="2529132251"/>
                    </a:ext>
                  </a:extLst>
                </a:gridCol>
                <a:gridCol w="2822185">
                  <a:extLst>
                    <a:ext uri="{9D8B030D-6E8A-4147-A177-3AD203B41FA5}">
                      <a16:colId xmlns:a16="http://schemas.microsoft.com/office/drawing/2014/main" val="1112752181"/>
                    </a:ext>
                  </a:extLst>
                </a:gridCol>
              </a:tblGrid>
              <a:tr h="239038">
                <a:tc>
                  <a:txBody>
                    <a:bodyPr/>
                    <a:lstStyle/>
                    <a:p>
                      <a:pPr algn="ctr" fontAlgn="ctr"/>
                      <a:r>
                        <a:rPr lang="es-ES" sz="700" b="0" i="0" u="none" strike="noStrike">
                          <a:solidFill>
                            <a:srgbClr val="FFFFFF"/>
                          </a:solidFill>
                          <a:effectLst/>
                          <a:latin typeface="Fira Sans Medium" panose="020B0603050000020004" pitchFamily="34" charset="0"/>
                        </a:rPr>
                        <a:t>Brand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S" sz="700" b="0" i="0" u="none" strike="noStrike">
                          <a:solidFill>
                            <a:srgbClr val="FFFFFF"/>
                          </a:solidFill>
                          <a:effectLst/>
                          <a:latin typeface="Fira Sans Medium" panose="020B0603050000020004" pitchFamily="34" charset="0"/>
                        </a:rPr>
                        <a:t>Model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S" sz="700" b="0" i="0" u="none" strike="noStrike">
                          <a:solidFill>
                            <a:srgbClr val="FFFFFF"/>
                          </a:solidFill>
                          <a:effectLst/>
                          <a:latin typeface="Fira Sans Medium" panose="020B0603050000020004" pitchFamily="34" charset="0"/>
                        </a:rPr>
                        <a:t>Abutment  type</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S" sz="700" b="0" i="0" u="none" strike="noStrike">
                          <a:solidFill>
                            <a:srgbClr val="FFFFFF"/>
                          </a:solidFill>
                          <a:effectLst/>
                          <a:latin typeface="Fira Sans Medium" panose="020B0603050000020004" pitchFamily="34" charset="0"/>
                        </a:rPr>
                        <a:t>Platform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S" sz="700" b="0" i="0" u="none" strike="noStrike">
                          <a:solidFill>
                            <a:srgbClr val="FFFFFF"/>
                          </a:solidFill>
                          <a:effectLst/>
                          <a:latin typeface="Fira Sans Medium" panose="020B0603050000020004" pitchFamily="34" charset="0"/>
                        </a:rPr>
                        <a:t>Refrence</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S" sz="700" b="0" i="0" u="none" strike="noStrike">
                          <a:solidFill>
                            <a:srgbClr val="FFFFFF"/>
                          </a:solidFill>
                          <a:effectLst/>
                          <a:latin typeface="Fira Sans Medium" panose="020B0603050000020004" pitchFamily="34" charset="0"/>
                        </a:rPr>
                        <a:t>Description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25541374"/>
                  </a:ext>
                </a:extLst>
              </a:tr>
              <a:tr h="119519">
                <a:tc>
                  <a:txBody>
                    <a:bodyPr/>
                    <a:lstStyle/>
                    <a:p>
                      <a:pPr algn="ctr" fontAlgn="ctr"/>
                      <a:r>
                        <a:rPr lang="es-ES" sz="700" b="0" i="0" u="none" strike="noStrike">
                          <a:solidFill>
                            <a:srgbClr val="000000"/>
                          </a:solidFill>
                          <a:effectLst/>
                          <a:latin typeface="Fira Sans Light" panose="020B0403050000020004" pitchFamily="34" charset="0"/>
                        </a:rPr>
                        <a:t>Astra®</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Evolution®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3.0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IPD/EB-AT-00/X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Analog Ø 3,0 SEV 5.La.3.000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48502837"/>
                  </a:ext>
                </a:extLst>
              </a:tr>
              <a:tr h="119519">
                <a:tc>
                  <a:txBody>
                    <a:bodyPr/>
                    <a:lstStyle/>
                    <a:p>
                      <a:pPr algn="ctr" fontAlgn="ctr"/>
                      <a:r>
                        <a:rPr lang="es-ES" sz="700" b="0" i="0" u="none" strike="noStrike">
                          <a:solidFill>
                            <a:srgbClr val="000000"/>
                          </a:solidFill>
                          <a:effectLst/>
                          <a:latin typeface="Fira Sans Light" panose="020B0403050000020004" pitchFamily="34" charset="0"/>
                        </a:rPr>
                        <a:t>Astra®</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Evolution®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3.0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IPD/EB-XT-00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Ø 3,0 -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3471598"/>
                  </a:ext>
                </a:extLst>
              </a:tr>
              <a:tr h="119519">
                <a:tc>
                  <a:txBody>
                    <a:bodyPr/>
                    <a:lstStyle/>
                    <a:p>
                      <a:pPr algn="ctr" fontAlgn="ctr"/>
                      <a:r>
                        <a:rPr lang="es-ES" sz="700" b="0" i="0" u="none" strike="noStrike">
                          <a:solidFill>
                            <a:srgbClr val="000000"/>
                          </a:solidFill>
                          <a:effectLst/>
                          <a:latin typeface="Fira Sans Light" panose="020B0403050000020004" pitchFamily="34" charset="0"/>
                        </a:rPr>
                        <a:t>Astra®</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Evolution®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3.6</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IPD/EB-AN-00/X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Analog Ø 3,6 SEV 5.La.3.600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85842613"/>
                  </a:ext>
                </a:extLst>
              </a:tr>
              <a:tr h="119519">
                <a:tc>
                  <a:txBody>
                    <a:bodyPr/>
                    <a:lstStyle/>
                    <a:p>
                      <a:pPr algn="ctr" fontAlgn="ctr"/>
                      <a:r>
                        <a:rPr lang="es-ES" sz="700" b="0" i="0" u="none" strike="noStrike">
                          <a:solidFill>
                            <a:srgbClr val="000000"/>
                          </a:solidFill>
                          <a:effectLst/>
                          <a:latin typeface="Fira Sans Light" panose="020B0403050000020004" pitchFamily="34" charset="0"/>
                        </a:rPr>
                        <a:t>Astra®</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Evolution®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3.6</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IPD/EB-XN-00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Ø 3,6 -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3198056"/>
                  </a:ext>
                </a:extLst>
              </a:tr>
              <a:tr h="119519">
                <a:tc>
                  <a:txBody>
                    <a:bodyPr/>
                    <a:lstStyle/>
                    <a:p>
                      <a:pPr algn="ctr" fontAlgn="ctr"/>
                      <a:r>
                        <a:rPr lang="es-ES" sz="700" b="0" i="0" u="none" strike="noStrike">
                          <a:solidFill>
                            <a:srgbClr val="000000"/>
                          </a:solidFill>
                          <a:effectLst/>
                          <a:latin typeface="Fira Sans Light" panose="020B0403050000020004" pitchFamily="34" charset="0"/>
                        </a:rPr>
                        <a:t>Astra®</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Evolution®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4.2</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IPD/EB-AR-00/X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Analog Ø 4,2 SEV 5.La.4.200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44131441"/>
                  </a:ext>
                </a:extLst>
              </a:tr>
              <a:tr h="119519">
                <a:tc>
                  <a:txBody>
                    <a:bodyPr/>
                    <a:lstStyle/>
                    <a:p>
                      <a:pPr algn="ctr" fontAlgn="ctr"/>
                      <a:r>
                        <a:rPr lang="es-ES" sz="700" b="0" i="0" u="none" strike="noStrike">
                          <a:solidFill>
                            <a:srgbClr val="000000"/>
                          </a:solidFill>
                          <a:effectLst/>
                          <a:latin typeface="Fira Sans Light" panose="020B0403050000020004" pitchFamily="34" charset="0"/>
                        </a:rPr>
                        <a:t>Astra®</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Evolution®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4.2</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IPD/EB-XR-00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Ø 4,2 -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4266239"/>
                  </a:ext>
                </a:extLst>
              </a:tr>
              <a:tr h="119519">
                <a:tc>
                  <a:txBody>
                    <a:bodyPr/>
                    <a:lstStyle/>
                    <a:p>
                      <a:pPr algn="ctr" fontAlgn="ctr"/>
                      <a:r>
                        <a:rPr lang="es-ES" sz="700" b="0" i="0" u="none" strike="noStrike">
                          <a:solidFill>
                            <a:srgbClr val="000000"/>
                          </a:solidFill>
                          <a:effectLst/>
                          <a:latin typeface="Fira Sans Light" panose="020B0403050000020004" pitchFamily="34" charset="0"/>
                        </a:rPr>
                        <a:t>Astra®</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Evolution®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Screw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4.2</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IPD/EB-TR-00/X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Screw Ø 4,2</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83712003"/>
                  </a:ext>
                </a:extLst>
              </a:tr>
              <a:tr h="119519">
                <a:tc>
                  <a:txBody>
                    <a:bodyPr/>
                    <a:lstStyle/>
                    <a:p>
                      <a:pPr algn="ctr" fontAlgn="ctr"/>
                      <a:r>
                        <a:rPr lang="es-ES" sz="700" b="0" i="0" u="none" strike="noStrike">
                          <a:solidFill>
                            <a:srgbClr val="000000"/>
                          </a:solidFill>
                          <a:effectLst/>
                          <a:latin typeface="Fira Sans Light" panose="020B0403050000020004" pitchFamily="34" charset="0"/>
                        </a:rPr>
                        <a:t>Astra®</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Evolution®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4.8</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IPD/EB-AW-00/X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Analog Ø 4,8 SEV 5.La.4.800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2076667"/>
                  </a:ext>
                </a:extLst>
              </a:tr>
              <a:tr h="119519">
                <a:tc>
                  <a:txBody>
                    <a:bodyPr/>
                    <a:lstStyle/>
                    <a:p>
                      <a:pPr algn="ctr" fontAlgn="ctr"/>
                      <a:r>
                        <a:rPr lang="es-ES" sz="700" b="0" i="0" u="none" strike="noStrike">
                          <a:solidFill>
                            <a:srgbClr val="000000"/>
                          </a:solidFill>
                          <a:effectLst/>
                          <a:latin typeface="Fira Sans Light" panose="020B0403050000020004" pitchFamily="34" charset="0"/>
                        </a:rPr>
                        <a:t>Astra®</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Evolution®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4.8</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IPD/EB-XW-00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Ø 4,8 -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23626518"/>
                  </a:ext>
                </a:extLst>
              </a:tr>
              <a:tr h="119519">
                <a:tc>
                  <a:txBody>
                    <a:bodyPr/>
                    <a:lstStyle/>
                    <a:p>
                      <a:pPr algn="ctr" fontAlgn="ctr"/>
                      <a:r>
                        <a:rPr lang="es-ES" sz="700" b="0" i="0" u="none" strike="noStrike">
                          <a:solidFill>
                            <a:srgbClr val="000000"/>
                          </a:solidFill>
                          <a:effectLst/>
                          <a:latin typeface="Fira Sans Light" panose="020B0403050000020004" pitchFamily="34" charset="0"/>
                        </a:rPr>
                        <a:t>Astra®</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Evolution®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5.4</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IPD/EB-AX-00/X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Analog Ø 5,4 SEV 5.La.5.400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8879815"/>
                  </a:ext>
                </a:extLst>
              </a:tr>
              <a:tr h="119519">
                <a:tc>
                  <a:txBody>
                    <a:bodyPr/>
                    <a:lstStyle/>
                    <a:p>
                      <a:pPr algn="ctr" fontAlgn="ctr"/>
                      <a:r>
                        <a:rPr lang="es-ES" sz="700" b="0" i="0" u="none" strike="noStrike">
                          <a:solidFill>
                            <a:srgbClr val="000000"/>
                          </a:solidFill>
                          <a:effectLst/>
                          <a:latin typeface="Fira Sans Light" panose="020B0403050000020004" pitchFamily="34" charset="0"/>
                        </a:rPr>
                        <a:t>Astra®</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Evolution®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5.4</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IPD/EB-XX-00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Ø 5,4 -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99531397"/>
                  </a:ext>
                </a:extLst>
              </a:tr>
              <a:tr h="119519">
                <a:tc>
                  <a:txBody>
                    <a:bodyPr/>
                    <a:lstStyle/>
                    <a:p>
                      <a:pPr algn="ctr" fontAlgn="ctr"/>
                      <a:r>
                        <a:rPr lang="es-ES" sz="700" b="0" i="0" u="none" strike="noStrike" dirty="0" err="1">
                          <a:solidFill>
                            <a:srgbClr val="000000"/>
                          </a:solidFill>
                          <a:effectLst/>
                          <a:latin typeface="Fira Sans Light" panose="020B0403050000020004" pitchFamily="34" charset="0"/>
                        </a:rPr>
                        <a:t>BioHorizons</a:t>
                      </a:r>
                      <a:r>
                        <a:rPr lang="es-ES" sz="700" b="0" i="0" u="none" strike="noStrike" dirty="0">
                          <a:solidFill>
                            <a:srgbClr val="000000"/>
                          </a:solidFill>
                          <a:effectLst/>
                          <a:latin typeface="Fira Sans Light" panose="020B0403050000020004" pitchFamily="34" charset="0"/>
                        </a:rPr>
                        <a:t>®</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Tapered Internal®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3.0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IPD/LB-AT-00/X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Analog Ø 3,0 BIO 5.La3.000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3501164"/>
                  </a:ext>
                </a:extLst>
              </a:tr>
              <a:tr h="119519">
                <a:tc>
                  <a:txBody>
                    <a:bodyPr/>
                    <a:lstStyle/>
                    <a:p>
                      <a:pPr algn="ctr" fontAlgn="ctr"/>
                      <a:r>
                        <a:rPr lang="es-ES" sz="700" b="0" i="0" u="none" strike="noStrike">
                          <a:solidFill>
                            <a:srgbClr val="000000"/>
                          </a:solidFill>
                          <a:effectLst/>
                          <a:latin typeface="Fira Sans Light" panose="020B0403050000020004" pitchFamily="34" charset="0"/>
                        </a:rPr>
                        <a:t>BioHorizons®</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Tapered Internal®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3.0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IPD/LB-XT-00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Ø 3,0 -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86757994"/>
                  </a:ext>
                </a:extLst>
              </a:tr>
              <a:tr h="119519">
                <a:tc>
                  <a:txBody>
                    <a:bodyPr/>
                    <a:lstStyle/>
                    <a:p>
                      <a:pPr algn="ctr" fontAlgn="ctr"/>
                      <a:r>
                        <a:rPr lang="es-ES" sz="700" b="0" i="0" u="none" strike="noStrike">
                          <a:solidFill>
                            <a:srgbClr val="000000"/>
                          </a:solidFill>
                          <a:effectLst/>
                          <a:latin typeface="Fira Sans Light" panose="020B0403050000020004" pitchFamily="34" charset="0"/>
                        </a:rPr>
                        <a:t>BioHorizons®</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Tapered Internal®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3.5</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IPD/LB-AN-00/X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Analog Ø 3,5 BIO 5.La3.500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1441870"/>
                  </a:ext>
                </a:extLst>
              </a:tr>
              <a:tr h="119519">
                <a:tc>
                  <a:txBody>
                    <a:bodyPr/>
                    <a:lstStyle/>
                    <a:p>
                      <a:pPr algn="ctr" fontAlgn="ctr"/>
                      <a:r>
                        <a:rPr lang="es-ES" sz="700" b="0" i="0" u="none" strike="noStrike">
                          <a:solidFill>
                            <a:srgbClr val="000000"/>
                          </a:solidFill>
                          <a:effectLst/>
                          <a:latin typeface="Fira Sans Light" panose="020B0403050000020004" pitchFamily="34" charset="0"/>
                        </a:rPr>
                        <a:t>BioHorizons®</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Tapered Internal®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3.5</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IPD/LB-XN-00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Ø 3,5 -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83660319"/>
                  </a:ext>
                </a:extLst>
              </a:tr>
              <a:tr h="119519">
                <a:tc>
                  <a:txBody>
                    <a:bodyPr/>
                    <a:lstStyle/>
                    <a:p>
                      <a:pPr algn="ctr" fontAlgn="ctr"/>
                      <a:r>
                        <a:rPr lang="es-ES" sz="700" b="0" i="0" u="none" strike="noStrike">
                          <a:solidFill>
                            <a:srgbClr val="000000"/>
                          </a:solidFill>
                          <a:effectLst/>
                          <a:latin typeface="Fira Sans Light" panose="020B0403050000020004" pitchFamily="34" charset="0"/>
                        </a:rPr>
                        <a:t>BioHorizons®</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Tapered Internal®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4.5</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IPD/LB-AR-00/X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Analog Ø 4,5 BIO 5.La4.500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8174472"/>
                  </a:ext>
                </a:extLst>
              </a:tr>
              <a:tr h="119519">
                <a:tc>
                  <a:txBody>
                    <a:bodyPr/>
                    <a:lstStyle/>
                    <a:p>
                      <a:pPr algn="ctr" fontAlgn="ctr"/>
                      <a:r>
                        <a:rPr lang="es-ES" sz="700" b="0" i="0" u="none" strike="noStrike">
                          <a:solidFill>
                            <a:srgbClr val="000000"/>
                          </a:solidFill>
                          <a:effectLst/>
                          <a:latin typeface="Fira Sans Light" panose="020B0403050000020004" pitchFamily="34" charset="0"/>
                        </a:rPr>
                        <a:t>BioHorizons®</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Tapered Internal®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4.5</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IPD/LB-XR-00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Ø 4,5 -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81488393"/>
                  </a:ext>
                </a:extLst>
              </a:tr>
              <a:tr h="119519">
                <a:tc>
                  <a:txBody>
                    <a:bodyPr/>
                    <a:lstStyle/>
                    <a:p>
                      <a:pPr algn="ctr" fontAlgn="ctr"/>
                      <a:r>
                        <a:rPr lang="es-ES" sz="700" b="0" i="0" u="none" strike="noStrike">
                          <a:solidFill>
                            <a:srgbClr val="000000"/>
                          </a:solidFill>
                          <a:effectLst/>
                          <a:latin typeface="Fira Sans Light" panose="020B0403050000020004" pitchFamily="34" charset="0"/>
                        </a:rPr>
                        <a:t>BioHorizons®</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Tapered Internal®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5.7</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IPD/LB-AW-00/X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Analog Ø 5,7 BIO 5.La5.700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9322894"/>
                  </a:ext>
                </a:extLst>
              </a:tr>
              <a:tr h="119519">
                <a:tc>
                  <a:txBody>
                    <a:bodyPr/>
                    <a:lstStyle/>
                    <a:p>
                      <a:pPr algn="ctr" fontAlgn="ctr"/>
                      <a:r>
                        <a:rPr lang="es-ES" sz="700" b="0" i="0" u="none" strike="noStrike">
                          <a:solidFill>
                            <a:srgbClr val="000000"/>
                          </a:solidFill>
                          <a:effectLst/>
                          <a:latin typeface="Fira Sans Light" panose="020B0403050000020004" pitchFamily="34" charset="0"/>
                        </a:rPr>
                        <a:t>BioHorizons®</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Tapered Internal®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5.7</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IPD/LB-XW-00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Ø 5,7 -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62093187"/>
                  </a:ext>
                </a:extLst>
              </a:tr>
              <a:tr h="119519">
                <a:tc>
                  <a:txBody>
                    <a:bodyPr/>
                    <a:lstStyle/>
                    <a:p>
                      <a:pPr algn="ctr" fontAlgn="ctr"/>
                      <a:r>
                        <a:rPr lang="es-ES" sz="700" b="0" i="0" u="none" strike="noStrike">
                          <a:solidFill>
                            <a:srgbClr val="000000"/>
                          </a:solidFill>
                          <a:effectLst/>
                          <a:latin typeface="Fira Sans Light" panose="020B0403050000020004" pitchFamily="34" charset="0"/>
                        </a:rPr>
                        <a:t>Camlog®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Camlog® System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3.3</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IPD/JA-AN-00/X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700" b="0" i="0" u="none" strike="noStrike">
                          <a:solidFill>
                            <a:srgbClr val="000000"/>
                          </a:solidFill>
                          <a:effectLst/>
                          <a:latin typeface="Fira Sans Light" panose="020B0403050000020004" pitchFamily="34" charset="0"/>
                        </a:rPr>
                        <a:t>IPDmilled Analog Ø 3,3 CAM 5.La3.300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5137005"/>
                  </a:ext>
                </a:extLst>
              </a:tr>
              <a:tr h="119519">
                <a:tc>
                  <a:txBody>
                    <a:bodyPr/>
                    <a:lstStyle/>
                    <a:p>
                      <a:pPr algn="ctr" fontAlgn="ctr"/>
                      <a:r>
                        <a:rPr lang="es-ES" sz="700" b="0" i="0" u="none" strike="noStrike">
                          <a:solidFill>
                            <a:srgbClr val="000000"/>
                          </a:solidFill>
                          <a:effectLst/>
                          <a:latin typeface="Fira Sans Light" panose="020B0403050000020004" pitchFamily="34" charset="0"/>
                        </a:rPr>
                        <a:t>Camlog®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Camlog® System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3.3</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IPD/JA-XN-00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Ø 3,3 -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85518558"/>
                  </a:ext>
                </a:extLst>
              </a:tr>
              <a:tr h="119519">
                <a:tc>
                  <a:txBody>
                    <a:bodyPr/>
                    <a:lstStyle/>
                    <a:p>
                      <a:pPr algn="ctr" fontAlgn="ctr"/>
                      <a:r>
                        <a:rPr lang="es-ES" sz="700" b="0" i="0" u="none" strike="noStrike">
                          <a:solidFill>
                            <a:srgbClr val="000000"/>
                          </a:solidFill>
                          <a:effectLst/>
                          <a:latin typeface="Fira Sans Light" panose="020B0403050000020004" pitchFamily="34" charset="0"/>
                        </a:rPr>
                        <a:t>Camlog®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Camlog® System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3.8</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IPD/JA-AR-00/X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700" b="0" i="0" u="none" strike="noStrike">
                          <a:solidFill>
                            <a:srgbClr val="000000"/>
                          </a:solidFill>
                          <a:effectLst/>
                          <a:latin typeface="Fira Sans Light" panose="020B0403050000020004" pitchFamily="34" charset="0"/>
                        </a:rPr>
                        <a:t>IPDmilled Analog Ø 3,8 CAM 5.La3.800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8765070"/>
                  </a:ext>
                </a:extLst>
              </a:tr>
              <a:tr h="119519">
                <a:tc>
                  <a:txBody>
                    <a:bodyPr/>
                    <a:lstStyle/>
                    <a:p>
                      <a:pPr algn="ctr" fontAlgn="ctr"/>
                      <a:r>
                        <a:rPr lang="es-ES" sz="700" b="0" i="0" u="none" strike="noStrike">
                          <a:solidFill>
                            <a:srgbClr val="000000"/>
                          </a:solidFill>
                          <a:effectLst/>
                          <a:latin typeface="Fira Sans Light" panose="020B0403050000020004" pitchFamily="34" charset="0"/>
                        </a:rPr>
                        <a:t>Camlog®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Camlog® System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3.8</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IPD/JA-XR-00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Ø 3,8 - GH 0,5 /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11735712"/>
                  </a:ext>
                </a:extLst>
              </a:tr>
              <a:tr h="119519">
                <a:tc>
                  <a:txBody>
                    <a:bodyPr/>
                    <a:lstStyle/>
                    <a:p>
                      <a:pPr algn="ctr" fontAlgn="ctr"/>
                      <a:r>
                        <a:rPr lang="es-ES" sz="700" b="0" i="0" u="none" strike="noStrike">
                          <a:solidFill>
                            <a:srgbClr val="000000"/>
                          </a:solidFill>
                          <a:effectLst/>
                          <a:latin typeface="Fira Sans Light" panose="020B0403050000020004" pitchFamily="34" charset="0"/>
                        </a:rPr>
                        <a:t>Camlog®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Camlog® System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4.3</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IPD/JA-AW-00/X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700" b="0" i="0" u="none" strike="noStrike">
                          <a:solidFill>
                            <a:srgbClr val="000000"/>
                          </a:solidFill>
                          <a:effectLst/>
                          <a:latin typeface="Fira Sans Light" panose="020B0403050000020004" pitchFamily="34" charset="0"/>
                        </a:rPr>
                        <a:t>IPDmilled Analog Ø 4,3 CAM 5.La4.300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6448583"/>
                  </a:ext>
                </a:extLst>
              </a:tr>
              <a:tr h="119519">
                <a:tc>
                  <a:txBody>
                    <a:bodyPr/>
                    <a:lstStyle/>
                    <a:p>
                      <a:pPr algn="ctr" fontAlgn="ctr"/>
                      <a:r>
                        <a:rPr lang="es-ES" sz="700" b="0" i="0" u="none" strike="noStrike">
                          <a:solidFill>
                            <a:srgbClr val="000000"/>
                          </a:solidFill>
                          <a:effectLst/>
                          <a:latin typeface="Fira Sans Light" panose="020B0403050000020004" pitchFamily="34" charset="0"/>
                        </a:rPr>
                        <a:t>Camlog®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Camlog® System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4.3</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IPD/JA-XW-00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Ø 4,3 -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31731993"/>
                  </a:ext>
                </a:extLst>
              </a:tr>
              <a:tr h="119519">
                <a:tc>
                  <a:txBody>
                    <a:bodyPr/>
                    <a:lstStyle/>
                    <a:p>
                      <a:pPr algn="ctr" fontAlgn="ctr"/>
                      <a:r>
                        <a:rPr lang="es-ES" sz="700" b="0" i="0" u="none" strike="noStrike">
                          <a:solidFill>
                            <a:srgbClr val="000000"/>
                          </a:solidFill>
                          <a:effectLst/>
                          <a:latin typeface="Fira Sans Light" panose="020B0403050000020004" pitchFamily="34" charset="0"/>
                        </a:rPr>
                        <a:t>Camlog®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Camlog® System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5.0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IPD/JA-AX-00/X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700" b="0" i="0" u="none" strike="noStrike">
                          <a:solidFill>
                            <a:srgbClr val="000000"/>
                          </a:solidFill>
                          <a:effectLst/>
                          <a:latin typeface="Fira Sans Light" panose="020B0403050000020004" pitchFamily="34" charset="0"/>
                        </a:rPr>
                        <a:t>IPDmilled Analog Ø 5,0 CAM 5.La5.060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7122325"/>
                  </a:ext>
                </a:extLst>
              </a:tr>
              <a:tr h="119519">
                <a:tc>
                  <a:txBody>
                    <a:bodyPr/>
                    <a:lstStyle/>
                    <a:p>
                      <a:pPr algn="ctr" fontAlgn="ctr"/>
                      <a:r>
                        <a:rPr lang="es-ES" sz="700" b="0" i="0" u="none" strike="noStrike">
                          <a:solidFill>
                            <a:srgbClr val="000000"/>
                          </a:solidFill>
                          <a:effectLst/>
                          <a:latin typeface="Fira Sans Light" panose="020B0403050000020004" pitchFamily="34" charset="0"/>
                        </a:rPr>
                        <a:t>Camlog®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Camlog® System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5.0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IPD/JA-XX-00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Ø 5,0 -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25240036"/>
                  </a:ext>
                </a:extLst>
              </a:tr>
              <a:tr h="119519">
                <a:tc>
                  <a:txBody>
                    <a:bodyPr/>
                    <a:lstStyle/>
                    <a:p>
                      <a:pPr algn="ctr" fontAlgn="ctr"/>
                      <a:r>
                        <a:rPr lang="es-ES" sz="700" b="0" i="0" u="none" strike="noStrike">
                          <a:solidFill>
                            <a:srgbClr val="000000"/>
                          </a:solidFill>
                          <a:effectLst/>
                          <a:latin typeface="Fira Sans Light" panose="020B0403050000020004" pitchFamily="34" charset="0"/>
                        </a:rPr>
                        <a:t>Camlog®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Conelog®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3.3</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IPD/JB-AR-00/X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700" b="0" i="0" u="none" strike="noStrike">
                          <a:solidFill>
                            <a:srgbClr val="000000"/>
                          </a:solidFill>
                          <a:effectLst/>
                          <a:latin typeface="Fira Sans Light" panose="020B0403050000020004" pitchFamily="34" charset="0"/>
                        </a:rPr>
                        <a:t>IPDmilled Analog Ø 3,3 COL 5.La3.300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9873299"/>
                  </a:ext>
                </a:extLst>
              </a:tr>
              <a:tr h="119519">
                <a:tc>
                  <a:txBody>
                    <a:bodyPr/>
                    <a:lstStyle/>
                    <a:p>
                      <a:pPr algn="ctr" fontAlgn="ctr"/>
                      <a:r>
                        <a:rPr lang="es-ES" sz="700" b="0" i="0" u="none" strike="noStrike">
                          <a:solidFill>
                            <a:srgbClr val="000000"/>
                          </a:solidFill>
                          <a:effectLst/>
                          <a:latin typeface="Fira Sans Light" panose="020B0403050000020004" pitchFamily="34" charset="0"/>
                        </a:rPr>
                        <a:t>Camlog®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Conelog®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3.3</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IPD/JB-XT-00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IPDmilled Ø 3,3 -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15252676"/>
                  </a:ext>
                </a:extLst>
              </a:tr>
              <a:tr h="119519">
                <a:tc>
                  <a:txBody>
                    <a:bodyPr/>
                    <a:lstStyle/>
                    <a:p>
                      <a:pPr algn="ctr" fontAlgn="ctr"/>
                      <a:r>
                        <a:rPr lang="es-ES" sz="700" b="0" i="0" u="none" strike="noStrike">
                          <a:solidFill>
                            <a:srgbClr val="000000"/>
                          </a:solidFill>
                          <a:effectLst/>
                          <a:latin typeface="Fira Sans Light" panose="020B0403050000020004" pitchFamily="34" charset="0"/>
                        </a:rPr>
                        <a:t>Camlog®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Conelog®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3.8</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IPD/JB-XR-00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Ø 3,8 -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2071062"/>
                  </a:ext>
                </a:extLst>
              </a:tr>
              <a:tr h="119519">
                <a:tc>
                  <a:txBody>
                    <a:bodyPr/>
                    <a:lstStyle/>
                    <a:p>
                      <a:pPr algn="ctr" fontAlgn="ctr"/>
                      <a:r>
                        <a:rPr lang="es-ES" sz="700" b="0" i="0" u="none" strike="noStrike">
                          <a:solidFill>
                            <a:srgbClr val="000000"/>
                          </a:solidFill>
                          <a:effectLst/>
                          <a:latin typeface="Fira Sans Light" panose="020B0403050000020004" pitchFamily="34" charset="0"/>
                        </a:rPr>
                        <a:t>Camlog®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Conelog®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3.8/4.3</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IPD/JB-AT-00/X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700" b="0" i="0" u="none" strike="noStrike">
                          <a:solidFill>
                            <a:srgbClr val="000000"/>
                          </a:solidFill>
                          <a:effectLst/>
                          <a:latin typeface="Fira Sans Light" panose="020B0403050000020004" pitchFamily="34" charset="0"/>
                        </a:rPr>
                        <a:t>IPDmilled Analog Ø 3,8.4,3 COL 5.La3.843</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41089301"/>
                  </a:ext>
                </a:extLst>
              </a:tr>
              <a:tr h="119519">
                <a:tc>
                  <a:txBody>
                    <a:bodyPr/>
                    <a:lstStyle/>
                    <a:p>
                      <a:pPr algn="ctr" fontAlgn="ctr"/>
                      <a:r>
                        <a:rPr lang="es-ES" sz="700" b="0" i="0" u="none" strike="noStrike">
                          <a:solidFill>
                            <a:srgbClr val="000000"/>
                          </a:solidFill>
                          <a:effectLst/>
                          <a:latin typeface="Fira Sans Light" panose="020B0403050000020004" pitchFamily="34" charset="0"/>
                        </a:rPr>
                        <a:t>Camlog®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Conelog®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4.3</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IPD/JB-XW-00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Ø 4,3 -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2108464"/>
                  </a:ext>
                </a:extLst>
              </a:tr>
              <a:tr h="119519">
                <a:tc>
                  <a:txBody>
                    <a:bodyPr/>
                    <a:lstStyle/>
                    <a:p>
                      <a:pPr algn="ctr" fontAlgn="ctr"/>
                      <a:r>
                        <a:rPr lang="es-ES" sz="700" b="0" i="0" u="none" strike="noStrike">
                          <a:solidFill>
                            <a:srgbClr val="000000"/>
                          </a:solidFill>
                          <a:effectLst/>
                          <a:latin typeface="Fira Sans Light" panose="020B0403050000020004" pitchFamily="34" charset="0"/>
                        </a:rPr>
                        <a:t>Camlog®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Conelog®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5.0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IPD/JB-AW-00/X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700" b="0" i="0" u="none" strike="noStrike">
                          <a:solidFill>
                            <a:srgbClr val="000000"/>
                          </a:solidFill>
                          <a:effectLst/>
                          <a:latin typeface="Fira Sans Light" panose="020B0403050000020004" pitchFamily="34" charset="0"/>
                        </a:rPr>
                        <a:t>IPDmilled Analog Ø 5,0 COL 5.La5.000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0668818"/>
                  </a:ext>
                </a:extLst>
              </a:tr>
              <a:tr h="119519">
                <a:tc>
                  <a:txBody>
                    <a:bodyPr/>
                    <a:lstStyle/>
                    <a:p>
                      <a:pPr algn="ctr" fontAlgn="ctr"/>
                      <a:r>
                        <a:rPr lang="es-ES" sz="700" b="0" i="0" u="none" strike="noStrike">
                          <a:solidFill>
                            <a:srgbClr val="000000"/>
                          </a:solidFill>
                          <a:effectLst/>
                          <a:latin typeface="Fira Sans Light" panose="020B0403050000020004" pitchFamily="34" charset="0"/>
                        </a:rPr>
                        <a:t>Camlog®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Conelog®</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Screw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5.0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IPD/JB-TW-00/X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Ø 5,0 -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5965658"/>
                  </a:ext>
                </a:extLst>
              </a:tr>
              <a:tr h="119519">
                <a:tc>
                  <a:txBody>
                    <a:bodyPr/>
                    <a:lstStyle/>
                    <a:p>
                      <a:pPr algn="ctr" fontAlgn="ctr"/>
                      <a:r>
                        <a:rPr lang="es-ES" sz="700" b="0" i="0" u="none" strike="noStrike">
                          <a:solidFill>
                            <a:srgbClr val="000000"/>
                          </a:solidFill>
                          <a:effectLst/>
                          <a:latin typeface="Fira Sans Light" panose="020B0403050000020004" pitchFamily="34" charset="0"/>
                        </a:rPr>
                        <a:t>Medentis®</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ICX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RP</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IPD/YB-AR-00/X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nb-NO" sz="700" b="0" i="0" u="none" strike="noStrike">
                          <a:solidFill>
                            <a:srgbClr val="000000"/>
                          </a:solidFill>
                          <a:effectLst/>
                          <a:latin typeface="Fira Sans Light" panose="020B0403050000020004" pitchFamily="34" charset="0"/>
                        </a:rPr>
                        <a:t>IPDmilled Analog RP MEX 5.La3.748</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17095398"/>
                  </a:ext>
                </a:extLst>
              </a:tr>
              <a:tr h="119519">
                <a:tc>
                  <a:txBody>
                    <a:bodyPr/>
                    <a:lstStyle/>
                    <a:p>
                      <a:pPr algn="ctr" fontAlgn="ctr"/>
                      <a:r>
                        <a:rPr lang="es-ES" sz="700" b="0" i="0" u="none" strike="noStrike">
                          <a:solidFill>
                            <a:srgbClr val="000000"/>
                          </a:solidFill>
                          <a:effectLst/>
                          <a:latin typeface="Fira Sans Light" panose="020B0403050000020004" pitchFamily="34" charset="0"/>
                        </a:rPr>
                        <a:t>Medentis®</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ICX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RP</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IPD/YB-XR-00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a-DK" sz="700" b="0" i="0" u="none" strike="noStrike">
                          <a:solidFill>
                            <a:srgbClr val="000000"/>
                          </a:solidFill>
                          <a:effectLst/>
                          <a:latin typeface="Fira Sans Light" panose="020B0403050000020004" pitchFamily="34" charset="0"/>
                        </a:rPr>
                        <a:t>IPDmilled RP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2213360"/>
                  </a:ext>
                </a:extLst>
              </a:tr>
              <a:tr h="119519">
                <a:tc>
                  <a:txBody>
                    <a:bodyPr/>
                    <a:lstStyle/>
                    <a:p>
                      <a:pPr algn="ctr" fontAlgn="ctr"/>
                      <a:r>
                        <a:rPr lang="es-ES" sz="700" b="0" i="0" u="none" strike="noStrike">
                          <a:solidFill>
                            <a:srgbClr val="000000"/>
                          </a:solidFill>
                          <a:effectLst/>
                          <a:latin typeface="Fira Sans Light" panose="020B0403050000020004" pitchFamily="34" charset="0"/>
                        </a:rPr>
                        <a:t>Straumann®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Bone Level®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3.3 NC</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IPD/DB-AN-00/X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nb-NO" sz="700" b="0" i="0" u="none" strike="noStrike">
                          <a:solidFill>
                            <a:srgbClr val="000000"/>
                          </a:solidFill>
                          <a:effectLst/>
                          <a:latin typeface="Fira Sans Light" panose="020B0403050000020004" pitchFamily="34" charset="0"/>
                        </a:rPr>
                        <a:t>IPDmilled Analog Ø 3,3 NC L 5.La3.300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71179005"/>
                  </a:ext>
                </a:extLst>
              </a:tr>
              <a:tr h="119519">
                <a:tc>
                  <a:txBody>
                    <a:bodyPr/>
                    <a:lstStyle/>
                    <a:p>
                      <a:pPr algn="ctr" fontAlgn="ctr"/>
                      <a:r>
                        <a:rPr lang="es-ES" sz="700" b="0" i="0" u="none" strike="noStrike">
                          <a:solidFill>
                            <a:srgbClr val="000000"/>
                          </a:solidFill>
                          <a:effectLst/>
                          <a:latin typeface="Fira Sans Light" panose="020B0403050000020004" pitchFamily="34" charset="0"/>
                        </a:rPr>
                        <a:t>Straumann®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Bone Level®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3.3 NC</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IPD/DB-XN-00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Ø 3,3 NC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9178402"/>
                  </a:ext>
                </a:extLst>
              </a:tr>
              <a:tr h="119519">
                <a:tc>
                  <a:txBody>
                    <a:bodyPr/>
                    <a:lstStyle/>
                    <a:p>
                      <a:pPr algn="ctr" fontAlgn="ctr"/>
                      <a:r>
                        <a:rPr lang="es-ES" sz="700" b="0" i="0" u="none" strike="noStrike">
                          <a:solidFill>
                            <a:srgbClr val="000000"/>
                          </a:solidFill>
                          <a:effectLst/>
                          <a:latin typeface="Fira Sans Light" panose="020B0403050000020004" pitchFamily="34" charset="0"/>
                        </a:rPr>
                        <a:t>Straumann®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Bone Level®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4.1 RC</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IPD/DB-AR-00/X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nb-NO" sz="700" b="0" i="0" u="none" strike="noStrike">
                          <a:solidFill>
                            <a:srgbClr val="000000"/>
                          </a:solidFill>
                          <a:effectLst/>
                          <a:latin typeface="Fira Sans Light" panose="020B0403050000020004" pitchFamily="34" charset="0"/>
                        </a:rPr>
                        <a:t>IPDmilled Analog Ø 4,1/4,8 RC L 5.La4.148</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47846263"/>
                  </a:ext>
                </a:extLst>
              </a:tr>
              <a:tr h="119519">
                <a:tc>
                  <a:txBody>
                    <a:bodyPr/>
                    <a:lstStyle/>
                    <a:p>
                      <a:pPr algn="ctr" fontAlgn="ctr"/>
                      <a:r>
                        <a:rPr lang="es-ES" sz="700" b="0" i="0" u="none" strike="noStrike">
                          <a:solidFill>
                            <a:srgbClr val="000000"/>
                          </a:solidFill>
                          <a:effectLst/>
                          <a:latin typeface="Fira Sans Light" panose="020B0403050000020004" pitchFamily="34" charset="0"/>
                        </a:rPr>
                        <a:t>Straumann®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Bone Level®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4.1 RC</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IPD/DB-XR-00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a-DK" sz="700" b="0" i="0" u="none" strike="noStrike">
                          <a:solidFill>
                            <a:srgbClr val="000000"/>
                          </a:solidFill>
                          <a:effectLst/>
                          <a:latin typeface="Fira Sans Light" panose="020B0403050000020004" pitchFamily="34" charset="0"/>
                        </a:rPr>
                        <a:t>IPDmilled Ø 4,1 RC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9913652"/>
                  </a:ext>
                </a:extLst>
              </a:tr>
              <a:tr h="119519">
                <a:tc>
                  <a:txBody>
                    <a:bodyPr/>
                    <a:lstStyle/>
                    <a:p>
                      <a:pPr algn="ctr" fontAlgn="ctr"/>
                      <a:r>
                        <a:rPr lang="es-ES" sz="700" b="0" i="0" u="none" strike="noStrike">
                          <a:solidFill>
                            <a:srgbClr val="000000"/>
                          </a:solidFill>
                          <a:effectLst/>
                          <a:latin typeface="Fira Sans Light" panose="020B0403050000020004" pitchFamily="34" charset="0"/>
                        </a:rPr>
                        <a:t>Straumann®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Tissue Level®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4.8</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IPD/DA-AR-00/X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nb-NO" sz="700" b="0" i="0" u="none" strike="noStrike">
                          <a:solidFill>
                            <a:srgbClr val="000000"/>
                          </a:solidFill>
                          <a:effectLst/>
                          <a:latin typeface="Fira Sans Light" panose="020B0403050000020004" pitchFamily="34" charset="0"/>
                        </a:rPr>
                        <a:t>IPDmilled Analog Ø 4,8 RN N 5.La4.800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81504642"/>
                  </a:ext>
                </a:extLst>
              </a:tr>
              <a:tr h="119519">
                <a:tc>
                  <a:txBody>
                    <a:bodyPr/>
                    <a:lstStyle/>
                    <a:p>
                      <a:pPr algn="ctr" fontAlgn="ctr"/>
                      <a:r>
                        <a:rPr lang="es-ES" sz="700" b="0" i="0" u="none" strike="noStrike">
                          <a:solidFill>
                            <a:srgbClr val="000000"/>
                          </a:solidFill>
                          <a:effectLst/>
                          <a:latin typeface="Fira Sans Light" panose="020B0403050000020004" pitchFamily="34" charset="0"/>
                        </a:rPr>
                        <a:t>Straumann®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Tissue Level®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4.8</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IPD/DA-XR-00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Ø 4,8 RN - GH 0,5 / Ti Blank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0631089"/>
                  </a:ext>
                </a:extLst>
              </a:tr>
              <a:tr h="119519">
                <a:tc>
                  <a:txBody>
                    <a:bodyPr/>
                    <a:lstStyle/>
                    <a:p>
                      <a:pPr algn="ctr" fontAlgn="ctr"/>
                      <a:r>
                        <a:rPr lang="es-ES" sz="700" b="0" i="0" u="none" strike="noStrike">
                          <a:solidFill>
                            <a:srgbClr val="000000"/>
                          </a:solidFill>
                          <a:effectLst/>
                          <a:latin typeface="Fira Sans Light" panose="020B0403050000020004" pitchFamily="34" charset="0"/>
                        </a:rPr>
                        <a:t>Straumann®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Tissue Level®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Analog IPDmilled</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6.5</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700" b="0" i="0" u="none" strike="noStrike">
                          <a:solidFill>
                            <a:srgbClr val="000000"/>
                          </a:solidFill>
                          <a:effectLst/>
                          <a:latin typeface="Fira Sans Light" panose="020B0403050000020004" pitchFamily="34" charset="0"/>
                        </a:rPr>
                        <a:t>IPD/DA-AW-00/X</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nb-NO" sz="700" b="0" i="0" u="none" strike="noStrike">
                          <a:solidFill>
                            <a:srgbClr val="000000"/>
                          </a:solidFill>
                          <a:effectLst/>
                          <a:latin typeface="Fira Sans Light" panose="020B0403050000020004" pitchFamily="34" charset="0"/>
                        </a:rPr>
                        <a:t>IPDmilled Analog Ø 6,5 WN N 5.La6.500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29766029"/>
                  </a:ext>
                </a:extLst>
              </a:tr>
              <a:tr h="119519">
                <a:tc>
                  <a:txBody>
                    <a:bodyPr/>
                    <a:lstStyle/>
                    <a:p>
                      <a:pPr algn="ctr" fontAlgn="ctr"/>
                      <a:r>
                        <a:rPr lang="es-ES" sz="700" b="0" i="0" u="none" strike="noStrike">
                          <a:solidFill>
                            <a:srgbClr val="000000"/>
                          </a:solidFill>
                          <a:effectLst/>
                          <a:latin typeface="Fira Sans Light" panose="020B0403050000020004" pitchFamily="34" charset="0"/>
                        </a:rPr>
                        <a:t>Straumann®</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Tissue Level®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IPDmilled Blank</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6.5</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a:solidFill>
                            <a:srgbClr val="000000"/>
                          </a:solidFill>
                          <a:effectLst/>
                          <a:latin typeface="Fira Sans Light" panose="020B0403050000020004" pitchFamily="34" charset="0"/>
                        </a:rPr>
                        <a:t>IPD/DA-XW-00</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700" b="0" i="0" u="none" strike="noStrike" dirty="0" err="1">
                          <a:solidFill>
                            <a:srgbClr val="000000"/>
                          </a:solidFill>
                          <a:effectLst/>
                          <a:latin typeface="Fira Sans Light" panose="020B0403050000020004" pitchFamily="34" charset="0"/>
                        </a:rPr>
                        <a:t>IPDmilled</a:t>
                      </a:r>
                      <a:r>
                        <a:rPr lang="es-ES" sz="700" b="0" i="0" u="none" strike="noStrike" dirty="0">
                          <a:solidFill>
                            <a:srgbClr val="000000"/>
                          </a:solidFill>
                          <a:effectLst/>
                          <a:latin typeface="Fira Sans Light" panose="020B0403050000020004" pitchFamily="34" charset="0"/>
                        </a:rPr>
                        <a:t> Ø 6,5 WN - GH 0,5 / Ti </a:t>
                      </a:r>
                      <a:r>
                        <a:rPr lang="es-ES" sz="700" b="0" i="0" u="none" strike="noStrike" dirty="0" err="1">
                          <a:solidFill>
                            <a:srgbClr val="000000"/>
                          </a:solidFill>
                          <a:effectLst/>
                          <a:latin typeface="Fira Sans Light" panose="020B0403050000020004" pitchFamily="34" charset="0"/>
                        </a:rPr>
                        <a:t>Blank</a:t>
                      </a:r>
                      <a:r>
                        <a:rPr lang="es-ES" sz="700" b="0" i="0" u="none" strike="noStrike" dirty="0">
                          <a:solidFill>
                            <a:srgbClr val="000000"/>
                          </a:solidFill>
                          <a:effectLst/>
                          <a:latin typeface="Fira Sans Light" panose="020B0403050000020004" pitchFamily="34" charset="0"/>
                        </a:rPr>
                        <a:t> Ø 12 mm</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794789"/>
                  </a:ext>
                </a:extLst>
              </a:tr>
            </a:tbl>
          </a:graphicData>
        </a:graphic>
      </p:graphicFrame>
    </p:spTree>
    <p:extLst>
      <p:ext uri="{BB962C8B-B14F-4D97-AF65-F5344CB8AC3E}">
        <p14:creationId xmlns:p14="http://schemas.microsoft.com/office/powerpoint/2010/main" val="1455600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E1C02-346F-614A-2903-1E55EB4CBF85}"/>
            </a:ext>
          </a:extLst>
        </p:cNvPr>
        <p:cNvGrpSpPr/>
        <p:nvPr/>
      </p:nvGrpSpPr>
      <p:grpSpPr>
        <a:xfrm>
          <a:off x="0" y="0"/>
          <a:ext cx="0" cy="0"/>
          <a:chOff x="0" y="0"/>
          <a:chExt cx="0" cy="0"/>
        </a:xfrm>
      </p:grpSpPr>
      <p:pic>
        <p:nvPicPr>
          <p:cNvPr id="4" name="Imagen 3" descr="Imagen de la pantalla de un computador&#10;&#10;El contenido generado por IA puede ser incorrecto.">
            <a:extLst>
              <a:ext uri="{FF2B5EF4-FFF2-40B4-BE49-F238E27FC236}">
                <a16:creationId xmlns:a16="http://schemas.microsoft.com/office/drawing/2014/main" id="{0E2BC4C5-C94C-28CD-2231-ABD0B50CF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bdélník 1"/>
          <p:cNvSpPr/>
          <p:nvPr/>
        </p:nvSpPr>
        <p:spPr>
          <a:xfrm>
            <a:off x="510875" y="4377219"/>
            <a:ext cx="4446987" cy="646331"/>
          </a:xfrm>
          <a:prstGeom prst="rect">
            <a:avLst/>
          </a:prstGeom>
        </p:spPr>
        <p:txBody>
          <a:bodyPr wrap="none">
            <a:spAutoFit/>
          </a:bodyPr>
          <a:lstStyle/>
          <a:p>
            <a:r>
              <a:rPr lang="cs-CZ" dirty="0">
                <a:solidFill>
                  <a:srgbClr val="0099FF"/>
                </a:solidFill>
              </a:rPr>
              <a:t>Dosažení maximální přesnosti a přizpůsobení </a:t>
            </a:r>
            <a:endParaRPr lang="cs-CZ" dirty="0" smtClean="0">
              <a:solidFill>
                <a:srgbClr val="0099FF"/>
              </a:solidFill>
            </a:endParaRPr>
          </a:p>
          <a:p>
            <a:r>
              <a:rPr lang="cs-CZ" dirty="0" smtClean="0">
                <a:solidFill>
                  <a:srgbClr val="0099FF"/>
                </a:solidFill>
              </a:rPr>
              <a:t>u </a:t>
            </a:r>
            <a:r>
              <a:rPr lang="cs-CZ" dirty="0">
                <a:solidFill>
                  <a:srgbClr val="0099FF"/>
                </a:solidFill>
              </a:rPr>
              <a:t>každé náhrady</a:t>
            </a:r>
          </a:p>
        </p:txBody>
      </p:sp>
    </p:spTree>
    <p:extLst>
      <p:ext uri="{BB962C8B-B14F-4D97-AF65-F5344CB8AC3E}">
        <p14:creationId xmlns:p14="http://schemas.microsoft.com/office/powerpoint/2010/main" val="2272929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F00CE-4789-B417-9534-AE1780BBE8F8}"/>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377DFC10-FA99-3D98-5A3A-86431E0637A6}"/>
              </a:ext>
            </a:extLst>
          </p:cNvPr>
          <p:cNvSpPr txBox="1"/>
          <p:nvPr/>
        </p:nvSpPr>
        <p:spPr>
          <a:xfrm>
            <a:off x="2476500" y="1123919"/>
            <a:ext cx="8572500" cy="941796"/>
          </a:xfrm>
          <a:prstGeom prst="rect">
            <a:avLst/>
          </a:prstGeom>
          <a:noFill/>
        </p:spPr>
        <p:txBody>
          <a:bodyPr wrap="square" rtlCol="0">
            <a:spAutoFit/>
          </a:bodyPr>
          <a:lstStyle/>
          <a:p>
            <a:pPr defTabSz="761970">
              <a:lnSpc>
                <a:spcPct val="115000"/>
              </a:lnSpc>
              <a:spcAft>
                <a:spcPts val="667"/>
              </a:spcAft>
            </a:pP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Již</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několik</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let je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společnost</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IPD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lídrem</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trhu</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díky</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nejpokročilejším</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nejpřesnějším</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knihovnám</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CAD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dat</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pro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hlavní</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výrobce</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CAD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softwaru</a:t>
            </a:r>
            <a:r>
              <a:rPr lang="en-US"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t>
            </a:r>
            <a:r>
              <a:rPr lang="cs-CZ"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Nyní</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kromě</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našich</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dobře</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známých</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vyspělých</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a:solidFill>
                  <a:srgbClr val="0099FF"/>
                </a:solidFill>
                <a:latin typeface="Fira Sans Light" panose="020B0403050000020004" pitchFamily="34" charset="0"/>
                <a:ea typeface="Aptos" panose="020B0004020202020204" pitchFamily="34" charset="0"/>
                <a:cs typeface="Times New Roman" panose="02020603050405020304" pitchFamily="18" charset="0"/>
              </a:rPr>
              <a:t>TECH</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knihoven</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uvádíme</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trh</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novou</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exkluzivní</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řadu</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a:solidFill>
                  <a:srgbClr val="FF6600"/>
                </a:solidFill>
                <a:latin typeface="Fira Sans Light" panose="020B0403050000020004" pitchFamily="34" charset="0"/>
                <a:ea typeface="Aptos" panose="020B0004020202020204" pitchFamily="34" charset="0"/>
                <a:cs typeface="Times New Roman" panose="02020603050405020304" pitchFamily="18" charset="0"/>
              </a:rPr>
              <a:t>LITE</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knihoven</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navrženou</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tak</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aby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vyhověla</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potřebám</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všech</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profesionálů</a:t>
            </a:r>
            <a:r>
              <a:rPr lang="en-US"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t>
            </a:r>
            <a:r>
              <a:rPr lang="cs-CZ"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Ať</a:t>
            </a:r>
            <a:r>
              <a:rPr lang="en-US"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už</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hledáte</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intuitivní</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jednoduché</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řešení</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nebo</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maximální</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přesnost</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v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každém</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detailu</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máme</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přesně</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to, co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potřebujete</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t>
            </a:r>
            <a:endPar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D0B13642-71C1-342F-E983-F6BE2B28D4F8}"/>
              </a:ext>
            </a:extLst>
          </p:cNvPr>
          <p:cNvSpPr/>
          <p:nvPr/>
        </p:nvSpPr>
        <p:spPr>
          <a:xfrm>
            <a:off x="0" y="0"/>
            <a:ext cx="203200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s-ES" sz="1500">
              <a:solidFill>
                <a:srgbClr val="00B0F0"/>
              </a:solidFill>
              <a:latin typeface="Calibri" panose="020F0502020204030204"/>
            </a:endParaRPr>
          </a:p>
        </p:txBody>
      </p:sp>
      <p:sp>
        <p:nvSpPr>
          <p:cNvPr id="3" name="Text 0">
            <a:extLst>
              <a:ext uri="{FF2B5EF4-FFF2-40B4-BE49-F238E27FC236}">
                <a16:creationId xmlns:a16="http://schemas.microsoft.com/office/drawing/2014/main" id="{531724F0-B956-007B-C4CD-502E70F74058}"/>
              </a:ext>
            </a:extLst>
          </p:cNvPr>
          <p:cNvSpPr/>
          <p:nvPr/>
        </p:nvSpPr>
        <p:spPr>
          <a:xfrm rot="16200000">
            <a:off x="-1086556" y="1755659"/>
            <a:ext cx="4205111" cy="1632183"/>
          </a:xfrm>
          <a:prstGeom prst="rect">
            <a:avLst/>
          </a:prstGeom>
          <a:noFill/>
          <a:ln/>
        </p:spPr>
        <p:txBody>
          <a:bodyPr wrap="square" lIns="0" tIns="0" rIns="0" bIns="0" rtlCol="0" anchor="t"/>
          <a:lstStyle/>
          <a:p>
            <a:pPr algn="r" defTabSz="761970"/>
            <a:r>
              <a:rPr lang="en-US" sz="5500" dirty="0" err="1">
                <a:solidFill>
                  <a:prstClr val="white"/>
                </a:solidFill>
                <a:latin typeface="Fira Sans SemiBold italic" panose="020B0703050000020004" pitchFamily="34" charset="0"/>
                <a:ea typeface="Saira Medium" pitchFamily="34" charset="-122"/>
                <a:cs typeface="Saira Medium" pitchFamily="34" charset="-120"/>
              </a:rPr>
              <a:t>ipd</a:t>
            </a:r>
            <a:r>
              <a:rPr lang="en-US" sz="5500" dirty="0">
                <a:solidFill>
                  <a:prstClr val="white"/>
                </a:solidFill>
                <a:latin typeface="Fira Sans SemiBold" panose="020B0603050000020004" pitchFamily="34" charset="0"/>
                <a:ea typeface="Saira Medium" pitchFamily="34" charset="-122"/>
                <a:cs typeface="Saira Medium" pitchFamily="34" charset="-120"/>
              </a:rPr>
              <a:t> CAD </a:t>
            </a:r>
            <a:r>
              <a:rPr lang="cs-CZ" sz="5500" dirty="0" smtClean="0">
                <a:solidFill>
                  <a:prstClr val="white"/>
                </a:solidFill>
                <a:latin typeface="Fira Sans SemiBold" panose="020B0603050000020004" pitchFamily="34" charset="0"/>
                <a:ea typeface="Saira Medium" pitchFamily="34" charset="-122"/>
                <a:cs typeface="Saira Medium" pitchFamily="34" charset="-120"/>
              </a:rPr>
              <a:t>Knihovny</a:t>
            </a:r>
            <a:endParaRPr lang="en-US" sz="5500" dirty="0">
              <a:solidFill>
                <a:prstClr val="white"/>
              </a:solidFill>
              <a:latin typeface="Fira Sans SemiBold" panose="020B0603050000020004" pitchFamily="34" charset="0"/>
              <a:ea typeface="Saira Medium" pitchFamily="34" charset="-122"/>
              <a:cs typeface="Saira Medium" pitchFamily="34" charset="-120"/>
            </a:endParaRPr>
          </a:p>
          <a:p>
            <a:pPr algn="r" defTabSz="761970"/>
            <a:endParaRPr lang="en-US" sz="5500" dirty="0">
              <a:solidFill>
                <a:prstClr val="white"/>
              </a:solidFill>
              <a:latin typeface="Fira Sans SemiBold" panose="020B0603050000020004" pitchFamily="34" charset="0"/>
            </a:endParaRPr>
          </a:p>
        </p:txBody>
      </p:sp>
      <p:sp>
        <p:nvSpPr>
          <p:cNvPr id="6" name="CuadroTexto 5">
            <a:extLst>
              <a:ext uri="{FF2B5EF4-FFF2-40B4-BE49-F238E27FC236}">
                <a16:creationId xmlns:a16="http://schemas.microsoft.com/office/drawing/2014/main" id="{2217E3D5-CB9B-F217-9B8C-2DD76390B878}"/>
              </a:ext>
            </a:extLst>
          </p:cNvPr>
          <p:cNvSpPr txBox="1"/>
          <p:nvPr/>
        </p:nvSpPr>
        <p:spPr>
          <a:xfrm>
            <a:off x="2476500" y="368359"/>
            <a:ext cx="7654473" cy="656655"/>
          </a:xfrm>
          <a:prstGeom prst="rect">
            <a:avLst/>
          </a:prstGeom>
          <a:noFill/>
        </p:spPr>
        <p:txBody>
          <a:bodyPr wrap="square" rtlCol="0">
            <a:spAutoFit/>
          </a:bodyPr>
          <a:lstStyle/>
          <a:p>
            <a:pPr defTabSz="761970"/>
            <a:r>
              <a:rPr lang="es-ES" sz="3667" dirty="0">
                <a:solidFill>
                  <a:schemeClr val="tx1">
                    <a:lumMod val="65000"/>
                    <a:lumOff val="35000"/>
                  </a:schemeClr>
                </a:solidFill>
                <a:latin typeface="Fira Sans Medium italic" panose="020B0603050000020004" pitchFamily="34" charset="0"/>
              </a:rPr>
              <a:t>ipd</a:t>
            </a:r>
            <a:r>
              <a:rPr lang="es-ES" sz="3667" dirty="0">
                <a:solidFill>
                  <a:schemeClr val="tx1">
                    <a:lumMod val="65000"/>
                    <a:lumOff val="35000"/>
                  </a:schemeClr>
                </a:solidFill>
                <a:latin typeface="Fira Sans Medium" panose="020B0603050000020004" pitchFamily="34" charset="0"/>
              </a:rPr>
              <a:t> CAD </a:t>
            </a:r>
            <a:r>
              <a:rPr lang="cs-CZ" sz="3667" dirty="0" smtClean="0">
                <a:solidFill>
                  <a:schemeClr val="tx1">
                    <a:lumMod val="65000"/>
                    <a:lumOff val="35000"/>
                  </a:schemeClr>
                </a:solidFill>
                <a:latin typeface="Fira Sans Medium" panose="020B0603050000020004" pitchFamily="34" charset="0"/>
              </a:rPr>
              <a:t>Knihovny</a:t>
            </a:r>
            <a:endParaRPr lang="es-ES" sz="3667" dirty="0">
              <a:solidFill>
                <a:schemeClr val="tx1">
                  <a:lumMod val="65000"/>
                  <a:lumOff val="35000"/>
                </a:schemeClr>
              </a:solidFill>
              <a:latin typeface="Fira Sans Medium" panose="020B0603050000020004" pitchFamily="34" charset="0"/>
            </a:endParaRPr>
          </a:p>
        </p:txBody>
      </p:sp>
      <p:pic>
        <p:nvPicPr>
          <p:cNvPr id="8" name="Imagen 7" descr="Imagen que contiene Icono&#10;&#10;Descripción generada automáticamente">
            <a:extLst>
              <a:ext uri="{FF2B5EF4-FFF2-40B4-BE49-F238E27FC236}">
                <a16:creationId xmlns:a16="http://schemas.microsoft.com/office/drawing/2014/main" id="{79359D2F-BA5A-4569-CBC7-FD2C7F574A32}"/>
              </a:ext>
            </a:extLst>
          </p:cNvPr>
          <p:cNvPicPr>
            <a:picLocks noChangeAspect="1"/>
          </p:cNvPicPr>
          <p:nvPr/>
        </p:nvPicPr>
        <p:blipFill>
          <a:blip r:embed="rId2"/>
          <a:stretch>
            <a:fillRect/>
          </a:stretch>
        </p:blipFill>
        <p:spPr>
          <a:xfrm>
            <a:off x="10575474" y="253999"/>
            <a:ext cx="1074053" cy="869920"/>
          </a:xfrm>
          <a:prstGeom prst="rect">
            <a:avLst/>
          </a:prstGeom>
        </p:spPr>
      </p:pic>
      <p:sp>
        <p:nvSpPr>
          <p:cNvPr id="10" name="CuadroTexto 9">
            <a:extLst>
              <a:ext uri="{FF2B5EF4-FFF2-40B4-BE49-F238E27FC236}">
                <a16:creationId xmlns:a16="http://schemas.microsoft.com/office/drawing/2014/main" id="{2EB04645-5EB8-7195-B1DA-26343EBF5828}"/>
              </a:ext>
            </a:extLst>
          </p:cNvPr>
          <p:cNvSpPr txBox="1"/>
          <p:nvPr/>
        </p:nvSpPr>
        <p:spPr>
          <a:xfrm>
            <a:off x="6982389" y="2288524"/>
            <a:ext cx="4308277" cy="3677417"/>
          </a:xfrm>
          <a:prstGeom prst="rect">
            <a:avLst/>
          </a:prstGeom>
          <a:noFill/>
        </p:spPr>
        <p:txBody>
          <a:bodyPr wrap="square" rtlCol="0">
            <a:spAutoFit/>
          </a:bodyPr>
          <a:lstStyle/>
          <a:p>
            <a:pPr lvl="0" algn="ctr">
              <a:lnSpc>
                <a:spcPct val="115000"/>
              </a:lnSpc>
              <a:spcAft>
                <a:spcPts val="800"/>
              </a:spcAft>
              <a:buSzPts val="1000"/>
              <a:tabLst>
                <a:tab pos="457200" algn="l"/>
              </a:tabLst>
            </a:pPr>
            <a:r>
              <a:rPr lang="es-ES" kern="100" dirty="0">
                <a:solidFill>
                  <a:schemeClr val="tx1">
                    <a:lumMod val="65000"/>
                    <a:lumOff val="35000"/>
                  </a:schemeClr>
                </a:solidFill>
                <a:effectLst/>
                <a:latin typeface="Fira Sans Medium" panose="020B0603050000020004" pitchFamily="34" charset="0"/>
                <a:ea typeface="Aptos" panose="020B0004020202020204" pitchFamily="34" charset="0"/>
                <a:cs typeface="Times New Roman" panose="02020603050405020304" pitchFamily="18" charset="0"/>
              </a:rPr>
              <a:t>ipd </a:t>
            </a:r>
            <a:r>
              <a:rPr lang="es-ES" kern="100" dirty="0">
                <a:solidFill>
                  <a:schemeClr val="accent2"/>
                </a:solidFill>
                <a:effectLst/>
                <a:latin typeface="Fira Sans Medium" panose="020B0603050000020004" pitchFamily="34" charset="0"/>
                <a:ea typeface="Aptos" panose="020B0004020202020204" pitchFamily="34" charset="0"/>
                <a:cs typeface="Times New Roman" panose="02020603050405020304" pitchFamily="18" charset="0"/>
              </a:rPr>
              <a:t>LITE</a:t>
            </a:r>
            <a:r>
              <a:rPr lang="es-ES" kern="100" dirty="0">
                <a:solidFill>
                  <a:schemeClr val="tx1">
                    <a:lumMod val="65000"/>
                    <a:lumOff val="35000"/>
                  </a:schemeClr>
                </a:solidFill>
                <a:effectLst/>
                <a:latin typeface="Fira Sans Medium" panose="020B0603050000020004" pitchFamily="34" charset="0"/>
                <a:ea typeface="Aptos" panose="020B0004020202020204" pitchFamily="34" charset="0"/>
                <a:cs typeface="Times New Roman" panose="02020603050405020304" pitchFamily="18" charset="0"/>
              </a:rPr>
              <a:t> </a:t>
            </a:r>
            <a:r>
              <a:rPr lang="cs-CZ" kern="100" dirty="0" smtClean="0">
                <a:solidFill>
                  <a:schemeClr val="tx1">
                    <a:lumMod val="65000"/>
                    <a:lumOff val="35000"/>
                  </a:schemeClr>
                </a:solidFill>
                <a:effectLst/>
                <a:latin typeface="Fira Sans Medium" panose="020B0603050000020004" pitchFamily="34" charset="0"/>
                <a:ea typeface="Aptos" panose="020B0004020202020204" pitchFamily="34" charset="0"/>
                <a:cs typeface="Times New Roman" panose="02020603050405020304" pitchFamily="18" charset="0"/>
              </a:rPr>
              <a:t>Knihovna</a:t>
            </a:r>
            <a:endParaRPr lang="es-ES" kern="100" dirty="0">
              <a:solidFill>
                <a:schemeClr val="tx1">
                  <a:lumMod val="65000"/>
                  <a:lumOff val="35000"/>
                </a:schemeClr>
              </a:solidFill>
              <a:effectLst/>
              <a:latin typeface="Fira Sans Medium" panose="020B06030500000200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Clr>
                <a:schemeClr val="accent2"/>
              </a:buClr>
              <a:buSzPts val="1000"/>
              <a:buFont typeface="Symbol" panose="05050102010706020507" pitchFamily="18" charset="2"/>
              <a:buChar char=""/>
              <a:tabLst>
                <a:tab pos="457200" algn="l"/>
              </a:tabLst>
            </a:pP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STL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soubory</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ve</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standardním</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rozlišení</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pro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zjednodušené</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pracovní</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postupy</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Clr>
                <a:schemeClr val="accent2"/>
              </a:buClr>
              <a:buSzPts val="1000"/>
              <a:buFont typeface="Symbol" panose="05050102010706020507" pitchFamily="18" charset="2"/>
              <a:buChar char=""/>
              <a:tabLst>
                <a:tab pos="457200" algn="l"/>
              </a:tabLst>
            </a:pPr>
            <a:r>
              <a:rPr lang="en-US" sz="12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Zjednodušené</a:t>
            </a:r>
            <a:r>
              <a:rPr lang="en-US" sz="12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možnosti</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ASC.*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exocad</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je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podporován</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pouze</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od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verze</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Elefsina</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nebo</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vyšší</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Clr>
                <a:schemeClr val="accent2"/>
              </a:buClr>
              <a:buSzPts val="1000"/>
              <a:buFont typeface="Symbol" panose="05050102010706020507" pitchFamily="18" charset="2"/>
              <a:buChar char=""/>
              <a:tabLst>
                <a:tab pos="457200" algn="l"/>
              </a:tabLst>
            </a:pPr>
            <a:r>
              <a:rPr lang="en-US" sz="12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Optimalizovaná</a:t>
            </a:r>
            <a:r>
              <a:rPr lang="en-US" sz="12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výchozí</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cementační</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mezera</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Clr>
                <a:schemeClr val="accent2"/>
              </a:buClr>
              <a:buSzPts val="1000"/>
              <a:buFont typeface="Symbol" panose="05050102010706020507" pitchFamily="18" charset="2"/>
              <a:buChar char=""/>
              <a:tabLst>
                <a:tab pos="457200" algn="l"/>
              </a:tabLst>
            </a:pPr>
            <a:r>
              <a:rPr lang="en-US" sz="12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Vylepšená</a:t>
            </a:r>
            <a:r>
              <a:rPr lang="en-US" sz="12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skenovací</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data IPD a 11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různých</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tolerancí</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3D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analogů</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Clr>
                <a:schemeClr val="accent2"/>
              </a:buClr>
              <a:buSzPts val="1000"/>
              <a:buFont typeface="Symbol" panose="05050102010706020507" pitchFamily="18" charset="2"/>
              <a:buChar char=""/>
              <a:tabLst>
                <a:tab pos="457200" algn="l"/>
              </a:tabLst>
            </a:pPr>
            <a:r>
              <a:rPr lang="en-US" sz="12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Plynulá</a:t>
            </a:r>
            <a:r>
              <a:rPr lang="en-US" sz="12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integrace</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s Chairside a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Exoplan</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Clr>
                <a:schemeClr val="accent2"/>
              </a:buClr>
              <a:buSzPts val="1000"/>
              <a:buFont typeface="Symbol" panose="05050102010706020507" pitchFamily="18" charset="2"/>
              <a:buChar char=""/>
              <a:tabLst>
                <a:tab pos="457200" algn="l"/>
              </a:tabLst>
            </a:pPr>
            <a:r>
              <a:rPr lang="en-US" sz="12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Knihovny</a:t>
            </a:r>
            <a:r>
              <a:rPr lang="en-US" sz="12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seskupené</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podle</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implantologického</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systému</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Clr>
                <a:schemeClr val="accent2"/>
              </a:buClr>
              <a:buSzPts val="1000"/>
              <a:buFont typeface="Symbol" panose="05050102010706020507" pitchFamily="18" charset="2"/>
              <a:buChar char=""/>
              <a:tabLst>
                <a:tab pos="457200" algn="l"/>
              </a:tabLst>
            </a:pPr>
            <a:r>
              <a:rPr lang="en-US" sz="12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IO </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Scan Body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náhrada</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integrovaná</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s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původním</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výrobcem</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předními</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značkami</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jako</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NT-Dental, MEDENTIKA, ELOS a DESS.</a:t>
            </a:r>
            <a:endParaRPr lang="es-ES" sz="1400" dirty="0">
              <a:latin typeface="Fira Sans Light" panose="020B0403050000020004" pitchFamily="34" charset="0"/>
            </a:endParaRPr>
          </a:p>
        </p:txBody>
      </p:sp>
      <p:sp>
        <p:nvSpPr>
          <p:cNvPr id="11" name="CuadroTexto 10">
            <a:extLst>
              <a:ext uri="{FF2B5EF4-FFF2-40B4-BE49-F238E27FC236}">
                <a16:creationId xmlns:a16="http://schemas.microsoft.com/office/drawing/2014/main" id="{417E76CF-1217-04A8-1342-66D1758D04AE}"/>
              </a:ext>
            </a:extLst>
          </p:cNvPr>
          <p:cNvSpPr txBox="1"/>
          <p:nvPr/>
        </p:nvSpPr>
        <p:spPr>
          <a:xfrm>
            <a:off x="2476500" y="2288524"/>
            <a:ext cx="4308277" cy="2940805"/>
          </a:xfrm>
          <a:prstGeom prst="rect">
            <a:avLst/>
          </a:prstGeom>
          <a:noFill/>
        </p:spPr>
        <p:txBody>
          <a:bodyPr wrap="square" rtlCol="0">
            <a:spAutoFit/>
          </a:bodyPr>
          <a:lstStyle/>
          <a:p>
            <a:pPr lvl="0" algn="ctr">
              <a:lnSpc>
                <a:spcPct val="115000"/>
              </a:lnSpc>
              <a:spcAft>
                <a:spcPts val="800"/>
              </a:spcAft>
              <a:buSzPts val="1000"/>
              <a:tabLst>
                <a:tab pos="457200" algn="l"/>
              </a:tabLst>
            </a:pPr>
            <a:r>
              <a:rPr lang="es-ES" kern="100" dirty="0">
                <a:solidFill>
                  <a:schemeClr val="tx1">
                    <a:lumMod val="65000"/>
                    <a:lumOff val="35000"/>
                  </a:schemeClr>
                </a:solidFill>
                <a:effectLst/>
                <a:latin typeface="Fira Sans Medium" panose="020B0603050000020004" pitchFamily="34" charset="0"/>
                <a:ea typeface="Aptos" panose="020B0004020202020204" pitchFamily="34" charset="0"/>
                <a:cs typeface="Times New Roman" panose="02020603050405020304" pitchFamily="18" charset="0"/>
              </a:rPr>
              <a:t>ipd </a:t>
            </a:r>
            <a:r>
              <a:rPr lang="es-ES" kern="100" dirty="0">
                <a:solidFill>
                  <a:srgbClr val="00B0F0"/>
                </a:solidFill>
                <a:effectLst/>
                <a:latin typeface="Fira Sans Medium" panose="020B0603050000020004" pitchFamily="34" charset="0"/>
                <a:ea typeface="Aptos" panose="020B0004020202020204" pitchFamily="34" charset="0"/>
                <a:cs typeface="Times New Roman" panose="02020603050405020304" pitchFamily="18" charset="0"/>
              </a:rPr>
              <a:t>TECH</a:t>
            </a:r>
            <a:r>
              <a:rPr lang="es-ES" kern="100" dirty="0">
                <a:solidFill>
                  <a:schemeClr val="tx1">
                    <a:lumMod val="65000"/>
                    <a:lumOff val="35000"/>
                  </a:schemeClr>
                </a:solidFill>
                <a:effectLst/>
                <a:latin typeface="Fira Sans Medium" panose="020B0603050000020004" pitchFamily="34" charset="0"/>
                <a:ea typeface="Aptos" panose="020B0004020202020204" pitchFamily="34" charset="0"/>
                <a:cs typeface="Times New Roman" panose="02020603050405020304" pitchFamily="18" charset="0"/>
              </a:rPr>
              <a:t> </a:t>
            </a:r>
            <a:r>
              <a:rPr lang="cs-CZ" kern="100" dirty="0" smtClean="0">
                <a:solidFill>
                  <a:schemeClr val="tx1">
                    <a:lumMod val="65000"/>
                    <a:lumOff val="35000"/>
                  </a:schemeClr>
                </a:solidFill>
                <a:effectLst/>
                <a:latin typeface="Fira Sans Medium" panose="020B0603050000020004" pitchFamily="34" charset="0"/>
                <a:ea typeface="Aptos" panose="020B0004020202020204" pitchFamily="34" charset="0"/>
                <a:cs typeface="Times New Roman" panose="02020603050405020304" pitchFamily="18" charset="0"/>
              </a:rPr>
              <a:t>Knihovna</a:t>
            </a:r>
            <a:endParaRPr lang="es-ES" kern="100" dirty="0">
              <a:solidFill>
                <a:schemeClr val="tx1">
                  <a:lumMod val="65000"/>
                  <a:lumOff val="35000"/>
                </a:schemeClr>
              </a:solidFill>
              <a:effectLst/>
              <a:latin typeface="Fira Sans Medium" panose="020B06030500000200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Clr>
                <a:srgbClr val="00B0F0"/>
              </a:buClr>
              <a:buSzPts val="1000"/>
              <a:buFont typeface="Symbol" panose="05050102010706020507" pitchFamily="18" charset="2"/>
              <a:buChar char=""/>
              <a:tabLst>
                <a:tab pos="457200" algn="l"/>
              </a:tabLst>
            </a:pP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STL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soubory</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ve</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vysokém</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rozlišení</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pro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bezchybné</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výsledky</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Clr>
                <a:srgbClr val="00B0F0"/>
              </a:buClr>
              <a:buSzPts val="1000"/>
              <a:buFont typeface="Symbol" panose="05050102010706020507" pitchFamily="18" charset="2"/>
              <a:buChar char=""/>
              <a:tabLst>
                <a:tab pos="457200" algn="l"/>
              </a:tabLst>
            </a:pPr>
            <a:r>
              <a:rPr lang="en-US" sz="12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Optimalizované</a:t>
            </a:r>
            <a:r>
              <a:rPr lang="en-US" sz="12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ověřené</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možnosti</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ASC.</a:t>
            </a:r>
          </a:p>
          <a:p>
            <a:pPr marL="342900" lvl="0" indent="-342900">
              <a:lnSpc>
                <a:spcPct val="115000"/>
              </a:lnSpc>
              <a:spcAft>
                <a:spcPts val="800"/>
              </a:spcAft>
              <a:buClr>
                <a:srgbClr val="00B0F0"/>
              </a:buClr>
              <a:buSzPts val="1000"/>
              <a:buFont typeface="Symbol" panose="05050102010706020507" pitchFamily="18" charset="2"/>
              <a:buChar char=""/>
              <a:tabLst>
                <a:tab pos="457200" algn="l"/>
              </a:tabLst>
            </a:pPr>
            <a:r>
              <a:rPr lang="en-US" sz="12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Dvě</a:t>
            </a:r>
            <a:r>
              <a:rPr lang="en-US" sz="12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varianty</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cementační</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mezery</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pro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přizpůsobení</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individuálním</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potřebám</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Clr>
                <a:srgbClr val="00B0F0"/>
              </a:buClr>
              <a:buSzPts val="1000"/>
              <a:buFont typeface="Symbol" panose="05050102010706020507" pitchFamily="18" charset="2"/>
              <a:buChar char=""/>
              <a:tabLst>
                <a:tab pos="457200" algn="l"/>
              </a:tabLst>
            </a:pPr>
            <a:r>
              <a:rPr lang="en-US" sz="12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Větší</a:t>
            </a:r>
            <a:r>
              <a:rPr lang="en-US" sz="12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kontrola</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díky</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7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tolerancím</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pro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skenování</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 11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různým</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tolerancím</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3D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analogů</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Clr>
                <a:srgbClr val="00B0F0"/>
              </a:buClr>
              <a:buSzPts val="1000"/>
              <a:buFont typeface="Symbol" panose="05050102010706020507" pitchFamily="18" charset="2"/>
              <a:buChar char=""/>
              <a:tabLst>
                <a:tab pos="457200" algn="l"/>
              </a:tabLst>
            </a:pPr>
            <a:r>
              <a:rPr lang="en-US" sz="12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Knihovny</a:t>
            </a:r>
            <a:r>
              <a:rPr lang="en-US" sz="12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rozdělené</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podle</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typu</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náhrady</a:t>
            </a:r>
            <a:r>
              <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endParaRPr lang="en-US" sz="1200" kern="100" dirty="0">
              <a:solidFill>
                <a:schemeClr val="tx1">
                  <a:lumMod val="65000"/>
                  <a:lumOff val="35000"/>
                </a:schemeClr>
              </a:solidFill>
              <a:effectLst/>
              <a:latin typeface="Fira Sans Light" panose="020B0403050000020004" pitchFamily="34" charset="0"/>
              <a:ea typeface="Aptos" panose="020B0004020202020204" pitchFamily="34" charset="0"/>
              <a:cs typeface="Times New Roman" panose="02020603050405020304" pitchFamily="18" charset="0"/>
            </a:endParaRPr>
          </a:p>
          <a:p>
            <a:endParaRPr lang="es-ES" sz="1400" dirty="0">
              <a:latin typeface="Fira Sans Light" panose="020B0403050000020004" pitchFamily="34" charset="0"/>
            </a:endParaRPr>
          </a:p>
        </p:txBody>
      </p:sp>
      <p:pic>
        <p:nvPicPr>
          <p:cNvPr id="9" name="Imagen 8" descr="Icono&#10;&#10;El contenido generado por IA puede ser incorrecto.">
            <a:extLst>
              <a:ext uri="{FF2B5EF4-FFF2-40B4-BE49-F238E27FC236}">
                <a16:creationId xmlns:a16="http://schemas.microsoft.com/office/drawing/2014/main" id="{3969CEDD-C462-70AD-AFA3-50C3141233B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7818" y="5482303"/>
            <a:ext cx="936362" cy="906502"/>
          </a:xfrm>
          <a:prstGeom prst="rect">
            <a:avLst/>
          </a:prstGeom>
        </p:spPr>
      </p:pic>
    </p:spTree>
    <p:extLst>
      <p:ext uri="{BB962C8B-B14F-4D97-AF65-F5344CB8AC3E}">
        <p14:creationId xmlns:p14="http://schemas.microsoft.com/office/powerpoint/2010/main" val="2631657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9C7CA-2167-295D-CF82-A9FB2D715C28}"/>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43EC170-E977-5C4F-C0A6-A8AE5857A039}"/>
              </a:ext>
            </a:extLst>
          </p:cNvPr>
          <p:cNvSpPr/>
          <p:nvPr/>
        </p:nvSpPr>
        <p:spPr>
          <a:xfrm>
            <a:off x="0" y="0"/>
            <a:ext cx="203200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s-ES" sz="1500">
              <a:solidFill>
                <a:srgbClr val="00B0F0"/>
              </a:solidFill>
              <a:latin typeface="Calibri" panose="020F0502020204030204"/>
            </a:endParaRPr>
          </a:p>
        </p:txBody>
      </p:sp>
      <p:sp>
        <p:nvSpPr>
          <p:cNvPr id="3" name="Text 0">
            <a:extLst>
              <a:ext uri="{FF2B5EF4-FFF2-40B4-BE49-F238E27FC236}">
                <a16:creationId xmlns:a16="http://schemas.microsoft.com/office/drawing/2014/main" id="{30D0A57B-02B5-008D-00A7-FEA122959DAF}"/>
              </a:ext>
            </a:extLst>
          </p:cNvPr>
          <p:cNvSpPr/>
          <p:nvPr/>
        </p:nvSpPr>
        <p:spPr>
          <a:xfrm rot="16200000">
            <a:off x="-1086556" y="1755659"/>
            <a:ext cx="4205111" cy="1632183"/>
          </a:xfrm>
          <a:prstGeom prst="rect">
            <a:avLst/>
          </a:prstGeom>
          <a:noFill/>
          <a:ln/>
        </p:spPr>
        <p:txBody>
          <a:bodyPr wrap="square" lIns="0" tIns="0" rIns="0" bIns="0" rtlCol="0" anchor="t"/>
          <a:lstStyle/>
          <a:p>
            <a:pPr algn="r" defTabSz="761970"/>
            <a:r>
              <a:rPr lang="en-US" sz="5500" dirty="0" err="1">
                <a:solidFill>
                  <a:prstClr val="white"/>
                </a:solidFill>
                <a:latin typeface="Fira Sans SemiBold italic" panose="020B0703050000020004" pitchFamily="34" charset="0"/>
                <a:ea typeface="Saira Medium" pitchFamily="34" charset="-122"/>
                <a:cs typeface="Saira Medium" pitchFamily="34" charset="-120"/>
              </a:rPr>
              <a:t>ipd</a:t>
            </a:r>
            <a:r>
              <a:rPr lang="en-US" sz="5500" dirty="0">
                <a:solidFill>
                  <a:prstClr val="white"/>
                </a:solidFill>
                <a:latin typeface="Fira Sans SemiBold" panose="020B0603050000020004" pitchFamily="34" charset="0"/>
                <a:ea typeface="Saira Medium" pitchFamily="34" charset="-122"/>
                <a:cs typeface="Saira Medium" pitchFamily="34" charset="-120"/>
              </a:rPr>
              <a:t> CAD </a:t>
            </a:r>
            <a:r>
              <a:rPr lang="cs-CZ" sz="5500" dirty="0" smtClean="0">
                <a:solidFill>
                  <a:prstClr val="white"/>
                </a:solidFill>
                <a:latin typeface="Fira Sans SemiBold" panose="020B0603050000020004" pitchFamily="34" charset="0"/>
                <a:ea typeface="Saira Medium" pitchFamily="34" charset="-122"/>
                <a:cs typeface="Saira Medium" pitchFamily="34" charset="-120"/>
              </a:rPr>
              <a:t>Knihovny</a:t>
            </a:r>
            <a:endParaRPr lang="en-US" sz="5500" dirty="0">
              <a:solidFill>
                <a:prstClr val="white"/>
              </a:solidFill>
              <a:latin typeface="Fira Sans SemiBold" panose="020B0603050000020004" pitchFamily="34" charset="0"/>
              <a:ea typeface="Saira Medium" pitchFamily="34" charset="-122"/>
              <a:cs typeface="Saira Medium" pitchFamily="34" charset="-120"/>
            </a:endParaRPr>
          </a:p>
          <a:p>
            <a:pPr algn="r" defTabSz="761970"/>
            <a:endParaRPr lang="en-US" sz="5500" dirty="0">
              <a:solidFill>
                <a:prstClr val="white"/>
              </a:solidFill>
              <a:latin typeface="Fira Sans SemiBold" panose="020B0603050000020004" pitchFamily="34" charset="0"/>
            </a:endParaRPr>
          </a:p>
        </p:txBody>
      </p:sp>
      <p:sp>
        <p:nvSpPr>
          <p:cNvPr id="6" name="CuadroTexto 5">
            <a:extLst>
              <a:ext uri="{FF2B5EF4-FFF2-40B4-BE49-F238E27FC236}">
                <a16:creationId xmlns:a16="http://schemas.microsoft.com/office/drawing/2014/main" id="{1BA46DB2-EF9D-E2CB-144E-E4851933EBC3}"/>
              </a:ext>
            </a:extLst>
          </p:cNvPr>
          <p:cNvSpPr txBox="1"/>
          <p:nvPr/>
        </p:nvSpPr>
        <p:spPr>
          <a:xfrm>
            <a:off x="2476500" y="368359"/>
            <a:ext cx="7654473" cy="656655"/>
          </a:xfrm>
          <a:prstGeom prst="rect">
            <a:avLst/>
          </a:prstGeom>
          <a:noFill/>
        </p:spPr>
        <p:txBody>
          <a:bodyPr wrap="square" rtlCol="0">
            <a:spAutoFit/>
          </a:bodyPr>
          <a:lstStyle/>
          <a:p>
            <a:pPr defTabSz="761970"/>
            <a:r>
              <a:rPr lang="es-ES" sz="3667" dirty="0">
                <a:solidFill>
                  <a:schemeClr val="tx1">
                    <a:lumMod val="65000"/>
                    <a:lumOff val="35000"/>
                  </a:schemeClr>
                </a:solidFill>
                <a:latin typeface="Fira Sans Medium italic" panose="020B0603050000020004" pitchFamily="34" charset="0"/>
              </a:rPr>
              <a:t>ipd</a:t>
            </a:r>
            <a:r>
              <a:rPr lang="es-ES" sz="3667" dirty="0">
                <a:solidFill>
                  <a:schemeClr val="tx1">
                    <a:lumMod val="65000"/>
                    <a:lumOff val="35000"/>
                  </a:schemeClr>
                </a:solidFill>
                <a:latin typeface="Fira Sans Medium" panose="020B0603050000020004" pitchFamily="34" charset="0"/>
              </a:rPr>
              <a:t> </a:t>
            </a:r>
            <a:r>
              <a:rPr lang="es-ES" sz="3667" dirty="0">
                <a:solidFill>
                  <a:schemeClr val="accent2"/>
                </a:solidFill>
                <a:latin typeface="Fira Sans Medium" panose="020B0603050000020004" pitchFamily="34" charset="0"/>
              </a:rPr>
              <a:t>LITE</a:t>
            </a:r>
            <a:r>
              <a:rPr lang="es-ES" sz="3667" dirty="0">
                <a:solidFill>
                  <a:schemeClr val="tx1">
                    <a:lumMod val="65000"/>
                    <a:lumOff val="35000"/>
                  </a:schemeClr>
                </a:solidFill>
                <a:latin typeface="Fira Sans Medium" panose="020B0603050000020004" pitchFamily="34" charset="0"/>
              </a:rPr>
              <a:t> </a:t>
            </a:r>
            <a:r>
              <a:rPr lang="cs-CZ" sz="3667" dirty="0" smtClean="0">
                <a:solidFill>
                  <a:schemeClr val="tx1">
                    <a:lumMod val="65000"/>
                    <a:lumOff val="35000"/>
                  </a:schemeClr>
                </a:solidFill>
                <a:latin typeface="Fira Sans Medium" panose="020B0603050000020004" pitchFamily="34" charset="0"/>
              </a:rPr>
              <a:t>Knihovny</a:t>
            </a:r>
            <a:endParaRPr lang="es-ES" sz="3667" dirty="0">
              <a:solidFill>
                <a:schemeClr val="tx1">
                  <a:lumMod val="65000"/>
                  <a:lumOff val="35000"/>
                </a:schemeClr>
              </a:solidFill>
              <a:latin typeface="Fira Sans Medium" panose="020B0603050000020004" pitchFamily="34" charset="0"/>
            </a:endParaRPr>
          </a:p>
        </p:txBody>
      </p:sp>
      <p:pic>
        <p:nvPicPr>
          <p:cNvPr id="8" name="Imagen 7" descr="Imagen que contiene Icono&#10;&#10;Descripción generada automáticamente">
            <a:extLst>
              <a:ext uri="{FF2B5EF4-FFF2-40B4-BE49-F238E27FC236}">
                <a16:creationId xmlns:a16="http://schemas.microsoft.com/office/drawing/2014/main" id="{1460FA59-7441-7DA3-C85A-7A606ED58BC6}"/>
              </a:ext>
            </a:extLst>
          </p:cNvPr>
          <p:cNvPicPr>
            <a:picLocks noChangeAspect="1"/>
          </p:cNvPicPr>
          <p:nvPr/>
        </p:nvPicPr>
        <p:blipFill>
          <a:blip r:embed="rId2"/>
          <a:stretch>
            <a:fillRect/>
          </a:stretch>
        </p:blipFill>
        <p:spPr>
          <a:xfrm>
            <a:off x="10575474" y="253999"/>
            <a:ext cx="1074053" cy="869920"/>
          </a:xfrm>
          <a:prstGeom prst="rect">
            <a:avLst/>
          </a:prstGeom>
        </p:spPr>
      </p:pic>
      <p:pic>
        <p:nvPicPr>
          <p:cNvPr id="9" name="Imagen 8" descr="Icono&#10;&#10;El contenido generado por IA puede ser incorrecto.">
            <a:extLst>
              <a:ext uri="{FF2B5EF4-FFF2-40B4-BE49-F238E27FC236}">
                <a16:creationId xmlns:a16="http://schemas.microsoft.com/office/drawing/2014/main" id="{BF7BD8E1-156D-3065-DD54-1B7E793E2F1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7818" y="5482303"/>
            <a:ext cx="936362" cy="906502"/>
          </a:xfrm>
          <a:prstGeom prst="rect">
            <a:avLst/>
          </a:prstGeom>
        </p:spPr>
      </p:pic>
      <p:grpSp>
        <p:nvGrpSpPr>
          <p:cNvPr id="2" name="Grupo 1">
            <a:extLst>
              <a:ext uri="{FF2B5EF4-FFF2-40B4-BE49-F238E27FC236}">
                <a16:creationId xmlns:a16="http://schemas.microsoft.com/office/drawing/2014/main" id="{CF8495C3-3CB9-750A-9F8B-E15C671686A9}"/>
              </a:ext>
            </a:extLst>
          </p:cNvPr>
          <p:cNvGrpSpPr/>
          <p:nvPr/>
        </p:nvGrpSpPr>
        <p:grpSpPr>
          <a:xfrm>
            <a:off x="3447288" y="1687077"/>
            <a:ext cx="1494410" cy="1522434"/>
            <a:chOff x="4130598" y="965111"/>
            <a:chExt cx="1770869" cy="1804078"/>
          </a:xfrm>
        </p:grpSpPr>
        <p:sp>
          <p:nvSpPr>
            <p:cNvPr id="5" name="Elipse 4">
              <a:extLst>
                <a:ext uri="{FF2B5EF4-FFF2-40B4-BE49-F238E27FC236}">
                  <a16:creationId xmlns:a16="http://schemas.microsoft.com/office/drawing/2014/main" id="{D4E91930-CA7E-329A-5D0F-AC5230AA187A}"/>
                </a:ext>
              </a:extLst>
            </p:cNvPr>
            <p:cNvSpPr/>
            <p:nvPr/>
          </p:nvSpPr>
          <p:spPr>
            <a:xfrm>
              <a:off x="4135493" y="965111"/>
              <a:ext cx="1765974" cy="176597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400"/>
            </a:p>
          </p:txBody>
        </p:sp>
        <p:pic>
          <p:nvPicPr>
            <p:cNvPr id="12" name="Imagen 11">
              <a:extLst>
                <a:ext uri="{FF2B5EF4-FFF2-40B4-BE49-F238E27FC236}">
                  <a16:creationId xmlns:a16="http://schemas.microsoft.com/office/drawing/2014/main" id="{0BD877BB-D1C9-D872-EE4F-3F2DBDF53ACB}"/>
                </a:ext>
              </a:extLst>
            </p:cNvPr>
            <p:cNvPicPr>
              <a:picLocks noChangeAspect="1"/>
            </p:cNvPicPr>
            <p:nvPr/>
          </p:nvPicPr>
          <p:blipFill>
            <a:blip r:embed="rId4"/>
            <a:srcRect/>
            <a:stretch/>
          </p:blipFill>
          <p:spPr>
            <a:xfrm>
              <a:off x="4130598" y="1003215"/>
              <a:ext cx="1765974" cy="1765974"/>
            </a:xfrm>
            <a:prstGeom prst="rect">
              <a:avLst/>
            </a:prstGeom>
            <a:noFill/>
          </p:spPr>
        </p:pic>
      </p:grpSp>
      <p:grpSp>
        <p:nvGrpSpPr>
          <p:cNvPr id="13" name="Grupo 12">
            <a:extLst>
              <a:ext uri="{FF2B5EF4-FFF2-40B4-BE49-F238E27FC236}">
                <a16:creationId xmlns:a16="http://schemas.microsoft.com/office/drawing/2014/main" id="{BEDA321C-F2C0-0570-7619-2B220C5092C6}"/>
              </a:ext>
            </a:extLst>
          </p:cNvPr>
          <p:cNvGrpSpPr/>
          <p:nvPr/>
        </p:nvGrpSpPr>
        <p:grpSpPr>
          <a:xfrm>
            <a:off x="5356934" y="1686491"/>
            <a:ext cx="1485498" cy="1485498"/>
            <a:chOff x="6655498" y="965111"/>
            <a:chExt cx="1765974" cy="1765974"/>
          </a:xfrm>
        </p:grpSpPr>
        <p:sp>
          <p:nvSpPr>
            <p:cNvPr id="14" name="Elipse 13">
              <a:extLst>
                <a:ext uri="{FF2B5EF4-FFF2-40B4-BE49-F238E27FC236}">
                  <a16:creationId xmlns:a16="http://schemas.microsoft.com/office/drawing/2014/main" id="{9EAAD84F-A9D7-ABA9-F2B7-590927FEE9F5}"/>
                </a:ext>
              </a:extLst>
            </p:cNvPr>
            <p:cNvSpPr/>
            <p:nvPr/>
          </p:nvSpPr>
          <p:spPr>
            <a:xfrm>
              <a:off x="6655498" y="965111"/>
              <a:ext cx="1765974" cy="1765974"/>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400"/>
            </a:p>
          </p:txBody>
        </p:sp>
        <p:pic>
          <p:nvPicPr>
            <p:cNvPr id="15" name="Imagen 14" descr="Imagen en blanco y negro&#10;&#10;Descripción generada automáticamente con confianza baja">
              <a:extLst>
                <a:ext uri="{FF2B5EF4-FFF2-40B4-BE49-F238E27FC236}">
                  <a16:creationId xmlns:a16="http://schemas.microsoft.com/office/drawing/2014/main" id="{334FD080-F7EF-ED2E-FC9E-9C114DF007E4}"/>
                </a:ext>
              </a:extLst>
            </p:cNvPr>
            <p:cNvPicPr>
              <a:picLocks noChangeAspect="1"/>
            </p:cNvPicPr>
            <p:nvPr/>
          </p:nvPicPr>
          <p:blipFill>
            <a:blip r:embed="rId5"/>
            <a:srcRect l="35115" t="6153" r="35346" b="33539"/>
            <a:stretch/>
          </p:blipFill>
          <p:spPr>
            <a:xfrm>
              <a:off x="7265282" y="1290309"/>
              <a:ext cx="546405" cy="1115577"/>
            </a:xfrm>
            <a:prstGeom prst="rect">
              <a:avLst/>
            </a:prstGeom>
          </p:spPr>
        </p:pic>
      </p:grpSp>
      <p:grpSp>
        <p:nvGrpSpPr>
          <p:cNvPr id="16" name="Grupo 15">
            <a:extLst>
              <a:ext uri="{FF2B5EF4-FFF2-40B4-BE49-F238E27FC236}">
                <a16:creationId xmlns:a16="http://schemas.microsoft.com/office/drawing/2014/main" id="{3FC1E875-5FA1-1DA7-7E5A-430CE42AC1F8}"/>
              </a:ext>
            </a:extLst>
          </p:cNvPr>
          <p:cNvGrpSpPr/>
          <p:nvPr/>
        </p:nvGrpSpPr>
        <p:grpSpPr>
          <a:xfrm>
            <a:off x="3452175" y="3375671"/>
            <a:ext cx="1488766" cy="1488766"/>
            <a:chOff x="4130598" y="3265869"/>
            <a:chExt cx="1765974" cy="1765974"/>
          </a:xfrm>
        </p:grpSpPr>
        <p:sp>
          <p:nvSpPr>
            <p:cNvPr id="17" name="Elipse 16">
              <a:extLst>
                <a:ext uri="{FF2B5EF4-FFF2-40B4-BE49-F238E27FC236}">
                  <a16:creationId xmlns:a16="http://schemas.microsoft.com/office/drawing/2014/main" id="{7A2306CC-A8BB-063D-D738-0F234BA2FB66}"/>
                </a:ext>
              </a:extLst>
            </p:cNvPr>
            <p:cNvSpPr/>
            <p:nvPr/>
          </p:nvSpPr>
          <p:spPr>
            <a:xfrm>
              <a:off x="4130598" y="3265869"/>
              <a:ext cx="1765974" cy="176597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400"/>
            </a:p>
          </p:txBody>
        </p:sp>
        <p:pic>
          <p:nvPicPr>
            <p:cNvPr id="18" name="Imagen 17" descr="Imagen que contiene objeto, oscuro, frente, parado&#10;&#10;Descripción generada automáticamente">
              <a:extLst>
                <a:ext uri="{FF2B5EF4-FFF2-40B4-BE49-F238E27FC236}">
                  <a16:creationId xmlns:a16="http://schemas.microsoft.com/office/drawing/2014/main" id="{0660E19A-3CE6-620D-0931-5593DB50150C}"/>
                </a:ext>
              </a:extLst>
            </p:cNvPr>
            <p:cNvPicPr>
              <a:picLocks noChangeAspect="1"/>
            </p:cNvPicPr>
            <p:nvPr/>
          </p:nvPicPr>
          <p:blipFill>
            <a:blip r:embed="rId6">
              <a:duotone>
                <a:schemeClr val="bg2">
                  <a:shade val="45000"/>
                  <a:satMod val="135000"/>
                </a:schemeClr>
                <a:prstClr val="white"/>
              </a:duotone>
            </a:blip>
            <a:stretch>
              <a:fillRect/>
            </a:stretch>
          </p:blipFill>
          <p:spPr>
            <a:xfrm>
              <a:off x="4343400" y="3530678"/>
              <a:ext cx="1269922" cy="1269922"/>
            </a:xfrm>
            <a:prstGeom prst="rect">
              <a:avLst/>
            </a:prstGeom>
          </p:spPr>
        </p:pic>
      </p:grpSp>
      <p:grpSp>
        <p:nvGrpSpPr>
          <p:cNvPr id="19" name="Grupo 18">
            <a:extLst>
              <a:ext uri="{FF2B5EF4-FFF2-40B4-BE49-F238E27FC236}">
                <a16:creationId xmlns:a16="http://schemas.microsoft.com/office/drawing/2014/main" id="{F506FEF2-7A9B-47F9-E719-C3C54A1EAE92}"/>
              </a:ext>
            </a:extLst>
          </p:cNvPr>
          <p:cNvGrpSpPr/>
          <p:nvPr/>
        </p:nvGrpSpPr>
        <p:grpSpPr>
          <a:xfrm>
            <a:off x="3447287" y="5083007"/>
            <a:ext cx="1490279" cy="1490279"/>
            <a:chOff x="4100364" y="5785442"/>
            <a:chExt cx="1765974" cy="1765974"/>
          </a:xfrm>
        </p:grpSpPr>
        <p:sp>
          <p:nvSpPr>
            <p:cNvPr id="20" name="Elipse 19">
              <a:extLst>
                <a:ext uri="{FF2B5EF4-FFF2-40B4-BE49-F238E27FC236}">
                  <a16:creationId xmlns:a16="http://schemas.microsoft.com/office/drawing/2014/main" id="{BF1C8100-627D-C296-0012-62C8986AB58B}"/>
                </a:ext>
              </a:extLst>
            </p:cNvPr>
            <p:cNvSpPr/>
            <p:nvPr/>
          </p:nvSpPr>
          <p:spPr>
            <a:xfrm>
              <a:off x="4100364" y="5785442"/>
              <a:ext cx="1765974" cy="1765974"/>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400"/>
            </a:p>
          </p:txBody>
        </p:sp>
        <p:pic>
          <p:nvPicPr>
            <p:cNvPr id="21" name="Imagen 20" descr="Imagen que contiene objeto, oscuro, sostener, luz&#10;&#10;Descripción generada automáticamente">
              <a:extLst>
                <a:ext uri="{FF2B5EF4-FFF2-40B4-BE49-F238E27FC236}">
                  <a16:creationId xmlns:a16="http://schemas.microsoft.com/office/drawing/2014/main" id="{4DA7BFE5-99B0-880D-CE99-2B092B518097}"/>
                </a:ext>
              </a:extLst>
            </p:cNvPr>
            <p:cNvPicPr>
              <a:picLocks noChangeAspect="1"/>
            </p:cNvPicPr>
            <p:nvPr/>
          </p:nvPicPr>
          <p:blipFill>
            <a:blip r:embed="rId7">
              <a:duotone>
                <a:schemeClr val="bg2">
                  <a:shade val="45000"/>
                  <a:satMod val="135000"/>
                </a:schemeClr>
                <a:prstClr val="white"/>
              </a:duotone>
            </a:blip>
            <a:srcRect l="30737" t="17316" r="36876" b="4763"/>
            <a:stretch/>
          </p:blipFill>
          <p:spPr>
            <a:xfrm>
              <a:off x="4746958" y="6172200"/>
              <a:ext cx="462805" cy="1113481"/>
            </a:xfrm>
            <a:prstGeom prst="rect">
              <a:avLst/>
            </a:prstGeom>
          </p:spPr>
        </p:pic>
      </p:grpSp>
      <p:sp>
        <p:nvSpPr>
          <p:cNvPr id="22" name="Text 0">
            <a:extLst>
              <a:ext uri="{FF2B5EF4-FFF2-40B4-BE49-F238E27FC236}">
                <a16:creationId xmlns:a16="http://schemas.microsoft.com/office/drawing/2014/main" id="{414CD1E3-9F74-7477-B8DC-9E7253032A17}"/>
              </a:ext>
            </a:extLst>
          </p:cNvPr>
          <p:cNvSpPr/>
          <p:nvPr/>
        </p:nvSpPr>
        <p:spPr>
          <a:xfrm rot="16200000">
            <a:off x="2034029" y="2283954"/>
            <a:ext cx="1480458" cy="360833"/>
          </a:xfrm>
          <a:prstGeom prst="rect">
            <a:avLst/>
          </a:prstGeom>
          <a:noFill/>
          <a:ln/>
        </p:spPr>
        <p:txBody>
          <a:bodyPr wrap="square" lIns="0" tIns="0" rIns="0" bIns="0" rtlCol="0" anchor="t"/>
          <a:lstStyle/>
          <a:p>
            <a:pPr marL="0" indent="0" algn="ctr">
              <a:buNone/>
            </a:pPr>
            <a:r>
              <a:rPr lang="en-US" sz="1600" i="1" dirty="0" err="1">
                <a:solidFill>
                  <a:schemeClr val="tx1">
                    <a:lumMod val="50000"/>
                    <a:lumOff val="50000"/>
                  </a:schemeClr>
                </a:solidFill>
                <a:latin typeface="Fira Sans SemiBold" panose="020B0603050000020004" pitchFamily="34" charset="0"/>
              </a:rPr>
              <a:t>ipd</a:t>
            </a:r>
            <a:r>
              <a:rPr lang="en-US" sz="1600" dirty="0">
                <a:solidFill>
                  <a:schemeClr val="tx1">
                    <a:lumMod val="50000"/>
                    <a:lumOff val="50000"/>
                  </a:schemeClr>
                </a:solidFill>
                <a:latin typeface="Fira Sans SemiBold" panose="020B0603050000020004" pitchFamily="34" charset="0"/>
              </a:rPr>
              <a:t> </a:t>
            </a:r>
            <a:r>
              <a:rPr lang="cs-CZ" sz="1600" dirty="0" smtClean="0">
                <a:solidFill>
                  <a:schemeClr val="tx1">
                    <a:lumMod val="50000"/>
                    <a:lumOff val="50000"/>
                  </a:schemeClr>
                </a:solidFill>
                <a:latin typeface="Fira Sans SemiBold" panose="020B0603050000020004" pitchFamily="34" charset="0"/>
              </a:rPr>
              <a:t>Značka</a:t>
            </a:r>
            <a:endParaRPr lang="en-US" sz="1600" dirty="0">
              <a:solidFill>
                <a:schemeClr val="tx1">
                  <a:lumMod val="50000"/>
                  <a:lumOff val="50000"/>
                </a:schemeClr>
              </a:solidFill>
              <a:latin typeface="Fira Sans SemiBold" panose="020B0603050000020004" pitchFamily="34" charset="0"/>
            </a:endParaRPr>
          </a:p>
        </p:txBody>
      </p:sp>
      <p:sp>
        <p:nvSpPr>
          <p:cNvPr id="23" name="Text 0">
            <a:extLst>
              <a:ext uri="{FF2B5EF4-FFF2-40B4-BE49-F238E27FC236}">
                <a16:creationId xmlns:a16="http://schemas.microsoft.com/office/drawing/2014/main" id="{4CFD01E5-8C6D-BEC2-124B-8CBA17ADCD69}"/>
              </a:ext>
            </a:extLst>
          </p:cNvPr>
          <p:cNvSpPr/>
          <p:nvPr/>
        </p:nvSpPr>
        <p:spPr>
          <a:xfrm rot="16200000">
            <a:off x="2545881" y="3269068"/>
            <a:ext cx="1197471" cy="1068535"/>
          </a:xfrm>
          <a:prstGeom prst="rect">
            <a:avLst/>
          </a:prstGeom>
          <a:noFill/>
          <a:ln/>
        </p:spPr>
        <p:txBody>
          <a:bodyPr wrap="square" lIns="0" tIns="0" rIns="0" bIns="0" rtlCol="0" anchor="t"/>
          <a:lstStyle/>
          <a:p>
            <a:pPr marL="0" indent="0" algn="ctr">
              <a:buNone/>
            </a:pPr>
            <a:r>
              <a:rPr lang="en-US" sz="1600" dirty="0" smtClean="0">
                <a:solidFill>
                  <a:schemeClr val="tx1">
                    <a:lumMod val="50000"/>
                    <a:lumOff val="50000"/>
                  </a:schemeClr>
                </a:solidFill>
                <a:latin typeface="Fira Sans SemiBold" panose="020B0603050000020004" pitchFamily="34" charset="0"/>
              </a:rPr>
              <a:t>OEM</a:t>
            </a:r>
            <a:endParaRPr lang="cs-CZ" sz="1600" dirty="0" smtClean="0">
              <a:solidFill>
                <a:schemeClr val="tx1">
                  <a:lumMod val="50000"/>
                  <a:lumOff val="50000"/>
                </a:schemeClr>
              </a:solidFill>
              <a:latin typeface="Fira Sans SemiBold" panose="020B0603050000020004" pitchFamily="34" charset="0"/>
            </a:endParaRPr>
          </a:p>
          <a:p>
            <a:pPr marL="0" indent="0" algn="ctr">
              <a:buNone/>
            </a:pPr>
            <a:r>
              <a:rPr lang="cs-CZ" sz="1600" dirty="0" smtClean="0">
                <a:solidFill>
                  <a:schemeClr val="tx1">
                    <a:lumMod val="50000"/>
                    <a:lumOff val="50000"/>
                  </a:schemeClr>
                </a:solidFill>
                <a:latin typeface="Fira Sans SemiBold" panose="020B0603050000020004" pitchFamily="34" charset="0"/>
              </a:rPr>
              <a:t>Originální</a:t>
            </a:r>
          </a:p>
          <a:p>
            <a:pPr marL="0" indent="0" algn="ctr">
              <a:buNone/>
            </a:pPr>
            <a:r>
              <a:rPr lang="cs-CZ" sz="1600" dirty="0" err="1" smtClean="0">
                <a:solidFill>
                  <a:schemeClr val="tx1">
                    <a:lumMod val="50000"/>
                    <a:lumOff val="50000"/>
                  </a:schemeClr>
                </a:solidFill>
                <a:latin typeface="Fira Sans SemiBold" panose="020B0603050000020004" pitchFamily="34" charset="0"/>
              </a:rPr>
              <a:t>Scan</a:t>
            </a:r>
            <a:r>
              <a:rPr lang="cs-CZ" sz="1600" dirty="0" smtClean="0">
                <a:solidFill>
                  <a:schemeClr val="tx1">
                    <a:lumMod val="50000"/>
                    <a:lumOff val="50000"/>
                  </a:schemeClr>
                </a:solidFill>
                <a:latin typeface="Fira Sans SemiBold" panose="020B0603050000020004" pitchFamily="34" charset="0"/>
              </a:rPr>
              <a:t> Body</a:t>
            </a:r>
            <a:endParaRPr lang="en-US" sz="1600" dirty="0">
              <a:solidFill>
                <a:schemeClr val="tx1">
                  <a:lumMod val="50000"/>
                  <a:lumOff val="50000"/>
                </a:schemeClr>
              </a:solidFill>
              <a:latin typeface="Fira Sans SemiBold" panose="020B0603050000020004" pitchFamily="34" charset="0"/>
            </a:endParaRPr>
          </a:p>
        </p:txBody>
      </p:sp>
      <p:sp>
        <p:nvSpPr>
          <p:cNvPr id="24" name="Text 0">
            <a:extLst>
              <a:ext uri="{FF2B5EF4-FFF2-40B4-BE49-F238E27FC236}">
                <a16:creationId xmlns:a16="http://schemas.microsoft.com/office/drawing/2014/main" id="{BD393CF5-D113-6E18-0E30-6D9318F308AE}"/>
              </a:ext>
            </a:extLst>
          </p:cNvPr>
          <p:cNvSpPr/>
          <p:nvPr/>
        </p:nvSpPr>
        <p:spPr>
          <a:xfrm rot="16200000">
            <a:off x="2187347" y="5293345"/>
            <a:ext cx="1869760" cy="1068535"/>
          </a:xfrm>
          <a:prstGeom prst="rect">
            <a:avLst/>
          </a:prstGeom>
          <a:noFill/>
          <a:ln/>
        </p:spPr>
        <p:txBody>
          <a:bodyPr wrap="square" lIns="0" tIns="0" rIns="0" bIns="0" rtlCol="0" anchor="t"/>
          <a:lstStyle/>
          <a:p>
            <a:pPr marL="0" indent="0" algn="ctr">
              <a:buNone/>
            </a:pPr>
            <a:r>
              <a:rPr lang="cs-CZ" sz="1600" dirty="0" smtClean="0">
                <a:solidFill>
                  <a:schemeClr val="tx1">
                    <a:lumMod val="50000"/>
                    <a:lumOff val="50000"/>
                  </a:schemeClr>
                </a:solidFill>
                <a:latin typeface="Fira Sans SemiBold" panose="020B0603050000020004" pitchFamily="34" charset="0"/>
              </a:rPr>
              <a:t>Tělíska třetích stran</a:t>
            </a:r>
            <a:endParaRPr lang="en-US" sz="1600" dirty="0">
              <a:solidFill>
                <a:schemeClr val="tx1">
                  <a:lumMod val="50000"/>
                  <a:lumOff val="50000"/>
                </a:schemeClr>
              </a:solidFill>
              <a:latin typeface="Fira Sans SemiBold" panose="020B0603050000020004" pitchFamily="34" charset="0"/>
            </a:endParaRPr>
          </a:p>
        </p:txBody>
      </p:sp>
      <p:sp>
        <p:nvSpPr>
          <p:cNvPr id="25" name="CuadroTexto 24">
            <a:extLst>
              <a:ext uri="{FF2B5EF4-FFF2-40B4-BE49-F238E27FC236}">
                <a16:creationId xmlns:a16="http://schemas.microsoft.com/office/drawing/2014/main" id="{0F966D57-EE1B-441A-4E15-CD0D29EC27AB}"/>
              </a:ext>
            </a:extLst>
          </p:cNvPr>
          <p:cNvSpPr txBox="1"/>
          <p:nvPr/>
        </p:nvSpPr>
        <p:spPr>
          <a:xfrm>
            <a:off x="2476500" y="1029852"/>
            <a:ext cx="8313420" cy="523220"/>
          </a:xfrm>
          <a:prstGeom prst="rect">
            <a:avLst/>
          </a:prstGeom>
          <a:noFill/>
        </p:spPr>
        <p:txBody>
          <a:bodyPr wrap="square" rtlCol="0">
            <a:spAutoFit/>
          </a:bodyPr>
          <a:lstStyle/>
          <a:p>
            <a:r>
              <a:rPr lang="cs-CZ" sz="1400" dirty="0">
                <a:latin typeface="Fire sans light"/>
              </a:rPr>
              <a:t>Nová knihovna IPD </a:t>
            </a:r>
            <a:r>
              <a:rPr lang="cs-CZ" sz="1400" dirty="0">
                <a:solidFill>
                  <a:srgbClr val="FF6600"/>
                </a:solidFill>
                <a:latin typeface="Fire sans light"/>
              </a:rPr>
              <a:t>Lite</a:t>
            </a:r>
            <a:r>
              <a:rPr lang="cs-CZ" sz="1400" dirty="0">
                <a:latin typeface="Fire sans light"/>
              </a:rPr>
              <a:t> umožňuje použití komponentů "</a:t>
            </a:r>
            <a:r>
              <a:rPr lang="cs-CZ" sz="1400" dirty="0" err="1">
                <a:latin typeface="Fire sans light"/>
              </a:rPr>
              <a:t>ipd</a:t>
            </a:r>
            <a:r>
              <a:rPr lang="cs-CZ" sz="1400" dirty="0">
                <a:latin typeface="Fire sans light"/>
              </a:rPr>
              <a:t>" bez ohledu na to, </a:t>
            </a:r>
            <a:r>
              <a:rPr lang="cs-CZ" sz="1400" dirty="0" smtClean="0">
                <a:latin typeface="Fire sans light"/>
              </a:rPr>
              <a:t>jaké </a:t>
            </a:r>
            <a:r>
              <a:rPr lang="cs-CZ" sz="1400" dirty="0" err="1" smtClean="0">
                <a:latin typeface="Fire sans light"/>
              </a:rPr>
              <a:t>Scan</a:t>
            </a:r>
            <a:r>
              <a:rPr lang="cs-CZ" sz="1400" dirty="0" smtClean="0">
                <a:latin typeface="Fire sans light"/>
              </a:rPr>
              <a:t> Body bylo použité </a:t>
            </a:r>
            <a:r>
              <a:rPr lang="cs-CZ" sz="1400" dirty="0">
                <a:latin typeface="Fire sans light"/>
              </a:rPr>
              <a:t>během </a:t>
            </a:r>
            <a:r>
              <a:rPr lang="cs-CZ" sz="1400" dirty="0" smtClean="0">
                <a:latin typeface="Fire sans light"/>
              </a:rPr>
              <a:t>intra-orálního </a:t>
            </a:r>
            <a:r>
              <a:rPr lang="cs-CZ" sz="1400" dirty="0">
                <a:latin typeface="Fire sans light"/>
              </a:rPr>
              <a:t>skenování.</a:t>
            </a:r>
          </a:p>
        </p:txBody>
      </p:sp>
      <p:sp>
        <p:nvSpPr>
          <p:cNvPr id="26" name="CuadroTexto 25">
            <a:extLst>
              <a:ext uri="{FF2B5EF4-FFF2-40B4-BE49-F238E27FC236}">
                <a16:creationId xmlns:a16="http://schemas.microsoft.com/office/drawing/2014/main" id="{1EC41462-E771-BBB8-C471-5C015FD71429}"/>
              </a:ext>
            </a:extLst>
          </p:cNvPr>
          <p:cNvSpPr txBox="1"/>
          <p:nvPr/>
        </p:nvSpPr>
        <p:spPr>
          <a:xfrm>
            <a:off x="7148872" y="2275350"/>
            <a:ext cx="4430831" cy="307777"/>
          </a:xfrm>
          <a:prstGeom prst="rect">
            <a:avLst/>
          </a:prstGeom>
          <a:noFill/>
        </p:spPr>
        <p:txBody>
          <a:bodyPr wrap="square" rtlCol="0">
            <a:spAutoFit/>
          </a:bodyPr>
          <a:lstStyle/>
          <a:p>
            <a:r>
              <a:rPr lang="pl-PL" sz="1400" dirty="0">
                <a:solidFill>
                  <a:schemeClr val="tx1">
                    <a:lumMod val="65000"/>
                    <a:lumOff val="35000"/>
                  </a:schemeClr>
                </a:solidFill>
                <a:latin typeface="Fira Sans Light" panose="020B0403050000020004" pitchFamily="34" charset="0"/>
              </a:rPr>
              <a:t>Podporuje jak Scan Body od IPD, tak i </a:t>
            </a:r>
            <a:r>
              <a:rPr lang="pl-PL" sz="1400" dirty="0" smtClean="0">
                <a:solidFill>
                  <a:schemeClr val="tx1">
                    <a:lumMod val="65000"/>
                    <a:lumOff val="35000"/>
                  </a:schemeClr>
                </a:solidFill>
                <a:latin typeface="Fira Sans Light" panose="020B0403050000020004" pitchFamily="34" charset="0"/>
              </a:rPr>
              <a:t>od </a:t>
            </a:r>
            <a:r>
              <a:rPr lang="pl-PL" sz="1400" dirty="0">
                <a:solidFill>
                  <a:schemeClr val="tx1">
                    <a:lumMod val="65000"/>
                    <a:lumOff val="35000"/>
                  </a:schemeClr>
                </a:solidFill>
                <a:latin typeface="Fira Sans Light" panose="020B0403050000020004" pitchFamily="34" charset="0"/>
              </a:rPr>
              <a:t>NT-Trading.</a:t>
            </a:r>
            <a:endParaRPr lang="es-ES" sz="1400" dirty="0">
              <a:solidFill>
                <a:schemeClr val="tx1">
                  <a:lumMod val="65000"/>
                  <a:lumOff val="35000"/>
                </a:schemeClr>
              </a:solidFill>
              <a:latin typeface="Fira Sans Light" panose="020B0403050000020004" pitchFamily="34" charset="0"/>
            </a:endParaRPr>
          </a:p>
        </p:txBody>
      </p:sp>
      <p:sp>
        <p:nvSpPr>
          <p:cNvPr id="27" name="CuadroTexto 26">
            <a:extLst>
              <a:ext uri="{FF2B5EF4-FFF2-40B4-BE49-F238E27FC236}">
                <a16:creationId xmlns:a16="http://schemas.microsoft.com/office/drawing/2014/main" id="{FF01DE56-C063-622D-A16B-BC7A7D11DBD3}"/>
              </a:ext>
            </a:extLst>
          </p:cNvPr>
          <p:cNvSpPr txBox="1"/>
          <p:nvPr/>
        </p:nvSpPr>
        <p:spPr>
          <a:xfrm>
            <a:off x="5503111" y="3858444"/>
            <a:ext cx="5954321" cy="523220"/>
          </a:xfrm>
          <a:prstGeom prst="rect">
            <a:avLst/>
          </a:prstGeom>
          <a:noFill/>
        </p:spPr>
        <p:txBody>
          <a:bodyPr wrap="square" rtlCol="0">
            <a:spAutoFit/>
          </a:bodyPr>
          <a:lstStyle/>
          <a:p>
            <a:r>
              <a:rPr lang="en-US" sz="1400" dirty="0">
                <a:solidFill>
                  <a:schemeClr val="tx1">
                    <a:lumMod val="65000"/>
                    <a:lumOff val="35000"/>
                  </a:schemeClr>
                </a:solidFill>
                <a:latin typeface="Fira Sans Light" panose="020B0403050000020004" pitchFamily="34" charset="0"/>
              </a:rPr>
              <a:t>V </a:t>
            </a:r>
            <a:r>
              <a:rPr lang="en-US" sz="1400" dirty="0" err="1">
                <a:solidFill>
                  <a:schemeClr val="tx1">
                    <a:lumMod val="65000"/>
                    <a:lumOff val="35000"/>
                  </a:schemeClr>
                </a:solidFill>
                <a:latin typeface="Fira Sans Light" panose="020B0403050000020004" pitchFamily="34" charset="0"/>
              </a:rPr>
              <a:t>případech</a:t>
            </a:r>
            <a:r>
              <a:rPr lang="en-US" sz="1400" dirty="0">
                <a:solidFill>
                  <a:schemeClr val="tx1">
                    <a:lumMod val="65000"/>
                    <a:lumOff val="35000"/>
                  </a:schemeClr>
                </a:solidFill>
                <a:latin typeface="Fira Sans Light" panose="020B0403050000020004" pitchFamily="34" charset="0"/>
              </a:rPr>
              <a:t>, </a:t>
            </a:r>
            <a:r>
              <a:rPr lang="en-US" sz="1400" dirty="0" err="1">
                <a:solidFill>
                  <a:schemeClr val="tx1">
                    <a:lumMod val="65000"/>
                    <a:lumOff val="35000"/>
                  </a:schemeClr>
                </a:solidFill>
                <a:latin typeface="Fira Sans Light" panose="020B0403050000020004" pitchFamily="34" charset="0"/>
              </a:rPr>
              <a:t>kdy</a:t>
            </a:r>
            <a:r>
              <a:rPr lang="en-US" sz="1400" dirty="0">
                <a:solidFill>
                  <a:schemeClr val="tx1">
                    <a:lumMod val="65000"/>
                    <a:lumOff val="35000"/>
                  </a:schemeClr>
                </a:solidFill>
                <a:latin typeface="Fira Sans Light" panose="020B0403050000020004" pitchFamily="34" charset="0"/>
              </a:rPr>
              <a:t> </a:t>
            </a:r>
            <a:r>
              <a:rPr lang="en-US" sz="1400" dirty="0" err="1">
                <a:solidFill>
                  <a:schemeClr val="tx1">
                    <a:lumMod val="65000"/>
                    <a:lumOff val="35000"/>
                  </a:schemeClr>
                </a:solidFill>
                <a:latin typeface="Fira Sans Light" panose="020B0403050000020004" pitchFamily="34" charset="0"/>
              </a:rPr>
              <a:t>má</a:t>
            </a:r>
            <a:r>
              <a:rPr lang="en-US" sz="1400" dirty="0">
                <a:solidFill>
                  <a:schemeClr val="tx1">
                    <a:lumMod val="65000"/>
                    <a:lumOff val="35000"/>
                  </a:schemeClr>
                </a:solidFill>
                <a:latin typeface="Fira Sans Light" panose="020B0403050000020004" pitchFamily="34" charset="0"/>
              </a:rPr>
              <a:t> </a:t>
            </a:r>
            <a:r>
              <a:rPr lang="en-US" sz="1400" dirty="0" err="1">
                <a:solidFill>
                  <a:schemeClr val="tx1">
                    <a:lumMod val="65000"/>
                    <a:lumOff val="35000"/>
                  </a:schemeClr>
                </a:solidFill>
                <a:latin typeface="Fira Sans Light" panose="020B0403050000020004" pitchFamily="34" charset="0"/>
              </a:rPr>
              <a:t>původní</a:t>
            </a:r>
            <a:r>
              <a:rPr lang="en-US" sz="1400" dirty="0">
                <a:solidFill>
                  <a:schemeClr val="tx1">
                    <a:lumMod val="65000"/>
                    <a:lumOff val="35000"/>
                  </a:schemeClr>
                </a:solidFill>
                <a:latin typeface="Fira Sans Light" panose="020B0403050000020004" pitchFamily="34" charset="0"/>
              </a:rPr>
              <a:t> </a:t>
            </a:r>
            <a:r>
              <a:rPr lang="en-US" sz="1400" dirty="0" err="1">
                <a:solidFill>
                  <a:schemeClr val="tx1">
                    <a:lumMod val="65000"/>
                    <a:lumOff val="35000"/>
                  </a:schemeClr>
                </a:solidFill>
                <a:latin typeface="Fira Sans Light" panose="020B0403050000020004" pitchFamily="34" charset="0"/>
              </a:rPr>
              <a:t>výrobce</a:t>
            </a:r>
            <a:r>
              <a:rPr lang="en-US" sz="1400" dirty="0">
                <a:solidFill>
                  <a:schemeClr val="tx1">
                    <a:lumMod val="65000"/>
                    <a:lumOff val="35000"/>
                  </a:schemeClr>
                </a:solidFill>
                <a:latin typeface="Fira Sans Light" panose="020B0403050000020004" pitchFamily="34" charset="0"/>
              </a:rPr>
              <a:t> </a:t>
            </a:r>
            <a:r>
              <a:rPr lang="en-US" sz="1400" dirty="0" err="1">
                <a:solidFill>
                  <a:schemeClr val="tx1">
                    <a:lumMod val="65000"/>
                    <a:lumOff val="35000"/>
                  </a:schemeClr>
                </a:solidFill>
                <a:latin typeface="Fira Sans Light" panose="020B0403050000020004" pitchFamily="34" charset="0"/>
              </a:rPr>
              <a:t>implantátu</a:t>
            </a:r>
            <a:r>
              <a:rPr lang="en-US" sz="1400" dirty="0">
                <a:solidFill>
                  <a:schemeClr val="tx1">
                    <a:lumMod val="65000"/>
                    <a:lumOff val="35000"/>
                  </a:schemeClr>
                </a:solidFill>
                <a:latin typeface="Fira Sans Light" panose="020B0403050000020004" pitchFamily="34" charset="0"/>
              </a:rPr>
              <a:t> </a:t>
            </a:r>
            <a:r>
              <a:rPr lang="en-US" sz="1400" dirty="0" err="1" smtClean="0">
                <a:solidFill>
                  <a:schemeClr val="tx1">
                    <a:lumMod val="65000"/>
                    <a:lumOff val="35000"/>
                  </a:schemeClr>
                </a:solidFill>
                <a:latin typeface="Fira Sans Light" panose="020B0403050000020004" pitchFamily="34" charset="0"/>
              </a:rPr>
              <a:t>sv</a:t>
            </a:r>
            <a:r>
              <a:rPr lang="cs-CZ" sz="1400" dirty="0" smtClean="0">
                <a:solidFill>
                  <a:schemeClr val="tx1">
                    <a:lumMod val="65000"/>
                    <a:lumOff val="35000"/>
                  </a:schemeClr>
                </a:solidFill>
                <a:latin typeface="Fira Sans Light" panose="020B0403050000020004" pitchFamily="34" charset="0"/>
              </a:rPr>
              <a:t>oje</a:t>
            </a:r>
            <a:r>
              <a:rPr lang="en-US" sz="1400" dirty="0" smtClean="0">
                <a:solidFill>
                  <a:schemeClr val="tx1">
                    <a:lumMod val="65000"/>
                    <a:lumOff val="35000"/>
                  </a:schemeClr>
                </a:solidFill>
                <a:latin typeface="Fira Sans Light" panose="020B0403050000020004" pitchFamily="34" charset="0"/>
              </a:rPr>
              <a:t> </a:t>
            </a:r>
            <a:r>
              <a:rPr lang="en-US" sz="1400" dirty="0" err="1">
                <a:solidFill>
                  <a:schemeClr val="tx1">
                    <a:lumMod val="65000"/>
                    <a:lumOff val="35000"/>
                  </a:schemeClr>
                </a:solidFill>
                <a:latin typeface="Fira Sans Light" panose="020B0403050000020004" pitchFamily="34" charset="0"/>
              </a:rPr>
              <a:t>vlastní</a:t>
            </a:r>
            <a:r>
              <a:rPr lang="en-US" sz="1400" dirty="0">
                <a:solidFill>
                  <a:schemeClr val="tx1">
                    <a:lumMod val="65000"/>
                    <a:lumOff val="35000"/>
                  </a:schemeClr>
                </a:solidFill>
                <a:latin typeface="Fira Sans Light" panose="020B0403050000020004" pitchFamily="34" charset="0"/>
              </a:rPr>
              <a:t> </a:t>
            </a:r>
            <a:r>
              <a:rPr lang="cs-CZ" sz="1400" dirty="0" smtClean="0">
                <a:solidFill>
                  <a:schemeClr val="tx1">
                    <a:lumMod val="65000"/>
                    <a:lumOff val="35000"/>
                  </a:schemeClr>
                </a:solidFill>
                <a:latin typeface="Fira Sans Light" panose="020B0403050000020004" pitchFamily="34" charset="0"/>
              </a:rPr>
              <a:t>S</a:t>
            </a:r>
            <a:r>
              <a:rPr lang="en-US" sz="1400" dirty="0" smtClean="0">
                <a:solidFill>
                  <a:schemeClr val="tx1">
                    <a:lumMod val="65000"/>
                    <a:lumOff val="35000"/>
                  </a:schemeClr>
                </a:solidFill>
                <a:latin typeface="Fira Sans Light" panose="020B0403050000020004" pitchFamily="34" charset="0"/>
              </a:rPr>
              <a:t>can </a:t>
            </a:r>
            <a:r>
              <a:rPr lang="cs-CZ" sz="1400" dirty="0" smtClean="0">
                <a:solidFill>
                  <a:schemeClr val="tx1">
                    <a:lumMod val="65000"/>
                    <a:lumOff val="35000"/>
                  </a:schemeClr>
                </a:solidFill>
                <a:latin typeface="Fira Sans Light" panose="020B0403050000020004" pitchFamily="34" charset="0"/>
              </a:rPr>
              <a:t>B</a:t>
            </a:r>
            <a:r>
              <a:rPr lang="en-US" sz="1400" dirty="0" err="1" smtClean="0">
                <a:solidFill>
                  <a:schemeClr val="tx1">
                    <a:lumMod val="65000"/>
                    <a:lumOff val="35000"/>
                  </a:schemeClr>
                </a:solidFill>
                <a:latin typeface="Fira Sans Light" panose="020B0403050000020004" pitchFamily="34" charset="0"/>
              </a:rPr>
              <a:t>ody</a:t>
            </a:r>
            <a:r>
              <a:rPr lang="en-US" sz="1400" dirty="0">
                <a:solidFill>
                  <a:schemeClr val="tx1">
                    <a:lumMod val="65000"/>
                    <a:lumOff val="35000"/>
                  </a:schemeClr>
                </a:solidFill>
                <a:latin typeface="Fira Sans Light" panose="020B0403050000020004" pitchFamily="34" charset="0"/>
              </a:rPr>
              <a:t>, </a:t>
            </a:r>
            <a:r>
              <a:rPr lang="cs-CZ" sz="1400" dirty="0" smtClean="0">
                <a:solidFill>
                  <a:schemeClr val="tx1">
                    <a:lumMod val="65000"/>
                    <a:lumOff val="35000"/>
                  </a:schemeClr>
                </a:solidFill>
                <a:latin typeface="Fira Sans Light" panose="020B0403050000020004" pitchFamily="34" charset="0"/>
              </a:rPr>
              <a:t>pak také to </a:t>
            </a:r>
            <a:r>
              <a:rPr lang="en-US" sz="1400" dirty="0" err="1" smtClean="0">
                <a:solidFill>
                  <a:schemeClr val="tx1">
                    <a:lumMod val="65000"/>
                    <a:lumOff val="35000"/>
                  </a:schemeClr>
                </a:solidFill>
                <a:latin typeface="Fira Sans Light" panose="020B0403050000020004" pitchFamily="34" charset="0"/>
              </a:rPr>
              <a:t>bude</a:t>
            </a:r>
            <a:r>
              <a:rPr lang="en-US" sz="1400" dirty="0" smtClean="0">
                <a:solidFill>
                  <a:schemeClr val="tx1">
                    <a:lumMod val="65000"/>
                    <a:lumOff val="35000"/>
                  </a:schemeClr>
                </a:solidFill>
                <a:latin typeface="Fira Sans Light" panose="020B0403050000020004" pitchFamily="34" charset="0"/>
              </a:rPr>
              <a:t> </a:t>
            </a:r>
            <a:r>
              <a:rPr lang="en-US" sz="1400" dirty="0" err="1" smtClean="0">
                <a:solidFill>
                  <a:schemeClr val="tx1">
                    <a:lumMod val="65000"/>
                    <a:lumOff val="35000"/>
                  </a:schemeClr>
                </a:solidFill>
                <a:latin typeface="Fira Sans Light" panose="020B0403050000020004" pitchFamily="34" charset="0"/>
              </a:rPr>
              <a:t>zahrnut</a:t>
            </a:r>
            <a:r>
              <a:rPr lang="cs-CZ" sz="1400" dirty="0" smtClean="0">
                <a:solidFill>
                  <a:schemeClr val="tx1">
                    <a:lumMod val="65000"/>
                    <a:lumOff val="35000"/>
                  </a:schemeClr>
                </a:solidFill>
                <a:latin typeface="Fira Sans Light" panose="020B0403050000020004" pitchFamily="34" charset="0"/>
              </a:rPr>
              <a:t>é</a:t>
            </a:r>
            <a:r>
              <a:rPr lang="en-US" sz="1400" dirty="0" smtClean="0">
                <a:solidFill>
                  <a:schemeClr val="tx1">
                    <a:lumMod val="65000"/>
                    <a:lumOff val="35000"/>
                  </a:schemeClr>
                </a:solidFill>
                <a:latin typeface="Fira Sans Light" panose="020B0403050000020004" pitchFamily="34" charset="0"/>
              </a:rPr>
              <a:t> </a:t>
            </a:r>
            <a:r>
              <a:rPr lang="en-US" sz="1400" dirty="0">
                <a:solidFill>
                  <a:schemeClr val="tx1">
                    <a:lumMod val="65000"/>
                    <a:lumOff val="35000"/>
                  </a:schemeClr>
                </a:solidFill>
                <a:latin typeface="Fira Sans Light" panose="020B0403050000020004" pitchFamily="34" charset="0"/>
              </a:rPr>
              <a:t>do </a:t>
            </a:r>
            <a:r>
              <a:rPr lang="en-US" sz="1400" dirty="0" err="1">
                <a:solidFill>
                  <a:schemeClr val="tx1">
                    <a:lumMod val="65000"/>
                    <a:lumOff val="35000"/>
                  </a:schemeClr>
                </a:solidFill>
                <a:latin typeface="Fira Sans Light" panose="020B0403050000020004" pitchFamily="34" charset="0"/>
              </a:rPr>
              <a:t>knihovny</a:t>
            </a:r>
            <a:r>
              <a:rPr lang="en-US" sz="1400" dirty="0">
                <a:solidFill>
                  <a:schemeClr val="tx1">
                    <a:lumMod val="65000"/>
                    <a:lumOff val="35000"/>
                  </a:schemeClr>
                </a:solidFill>
                <a:latin typeface="Fira Sans Light" panose="020B0403050000020004" pitchFamily="34" charset="0"/>
              </a:rPr>
              <a:t>.</a:t>
            </a:r>
            <a:endParaRPr lang="es-ES" sz="1400" dirty="0">
              <a:solidFill>
                <a:schemeClr val="tx1">
                  <a:lumMod val="65000"/>
                  <a:lumOff val="35000"/>
                </a:schemeClr>
              </a:solidFill>
              <a:latin typeface="Fira Sans Light" panose="020B0403050000020004" pitchFamily="34" charset="0"/>
            </a:endParaRPr>
          </a:p>
        </p:txBody>
      </p:sp>
      <p:sp>
        <p:nvSpPr>
          <p:cNvPr id="28" name="CuadroTexto 27">
            <a:extLst>
              <a:ext uri="{FF2B5EF4-FFF2-40B4-BE49-F238E27FC236}">
                <a16:creationId xmlns:a16="http://schemas.microsoft.com/office/drawing/2014/main" id="{3CA8F812-6369-4BD2-35EA-63C0B5D96417}"/>
              </a:ext>
            </a:extLst>
          </p:cNvPr>
          <p:cNvSpPr txBox="1"/>
          <p:nvPr/>
        </p:nvSpPr>
        <p:spPr>
          <a:xfrm>
            <a:off x="5503111" y="5566002"/>
            <a:ext cx="7719515" cy="523220"/>
          </a:xfrm>
          <a:prstGeom prst="rect">
            <a:avLst/>
          </a:prstGeom>
          <a:noFill/>
        </p:spPr>
        <p:txBody>
          <a:bodyPr wrap="square" rtlCol="0">
            <a:spAutoFit/>
          </a:bodyPr>
          <a:lstStyle/>
          <a:p>
            <a:r>
              <a:rPr lang="en-US" sz="1400" dirty="0" err="1" smtClean="0">
                <a:solidFill>
                  <a:schemeClr val="tx1">
                    <a:lumMod val="65000"/>
                    <a:lumOff val="35000"/>
                  </a:schemeClr>
                </a:solidFill>
                <a:latin typeface="Fira Sans Light" panose="020B0403050000020004" pitchFamily="34" charset="0"/>
              </a:rPr>
              <a:t>Podpor</a:t>
            </a:r>
            <a:r>
              <a:rPr lang="cs-CZ" sz="1400" dirty="0" err="1" smtClean="0">
                <a:solidFill>
                  <a:schemeClr val="tx1">
                    <a:lumMod val="65000"/>
                    <a:lumOff val="35000"/>
                  </a:schemeClr>
                </a:solidFill>
                <a:latin typeface="Fira Sans Light" panose="020B0403050000020004" pitchFamily="34" charset="0"/>
              </a:rPr>
              <a:t>ovány</a:t>
            </a:r>
            <a:r>
              <a:rPr lang="cs-CZ" sz="1400" dirty="0" smtClean="0">
                <a:solidFill>
                  <a:schemeClr val="tx1">
                    <a:lumMod val="65000"/>
                    <a:lumOff val="35000"/>
                  </a:schemeClr>
                </a:solidFill>
                <a:latin typeface="Fira Sans Light" panose="020B0403050000020004" pitchFamily="34" charset="0"/>
              </a:rPr>
              <a:t> jsou navíc </a:t>
            </a:r>
            <a:r>
              <a:rPr lang="en-US" sz="1400" dirty="0" err="1" smtClean="0">
                <a:solidFill>
                  <a:schemeClr val="tx1">
                    <a:lumMod val="65000"/>
                    <a:lumOff val="35000"/>
                  </a:schemeClr>
                </a:solidFill>
                <a:latin typeface="Fira Sans Light" panose="020B0403050000020004" pitchFamily="34" charset="0"/>
              </a:rPr>
              <a:t>také</a:t>
            </a:r>
            <a:r>
              <a:rPr lang="en-US" sz="1400" dirty="0" smtClean="0">
                <a:solidFill>
                  <a:schemeClr val="tx1">
                    <a:lumMod val="65000"/>
                    <a:lumOff val="35000"/>
                  </a:schemeClr>
                </a:solidFill>
                <a:latin typeface="Fira Sans Light" panose="020B0403050000020004" pitchFamily="34" charset="0"/>
              </a:rPr>
              <a:t> </a:t>
            </a:r>
            <a:r>
              <a:rPr lang="en-US" sz="1400" dirty="0">
                <a:solidFill>
                  <a:schemeClr val="tx1">
                    <a:lumMod val="65000"/>
                    <a:lumOff val="35000"/>
                  </a:schemeClr>
                </a:solidFill>
                <a:latin typeface="Fira Sans Light" panose="020B0403050000020004" pitchFamily="34" charset="0"/>
              </a:rPr>
              <a:t>3 </a:t>
            </a:r>
            <a:r>
              <a:rPr lang="en-US" sz="1400" dirty="0" err="1">
                <a:solidFill>
                  <a:schemeClr val="tx1">
                    <a:lumMod val="65000"/>
                    <a:lumOff val="35000"/>
                  </a:schemeClr>
                </a:solidFill>
                <a:latin typeface="Fira Sans Light" panose="020B0403050000020004" pitchFamily="34" charset="0"/>
              </a:rPr>
              <a:t>různé</a:t>
            </a:r>
            <a:r>
              <a:rPr lang="en-US" sz="1400" dirty="0">
                <a:solidFill>
                  <a:schemeClr val="tx1">
                    <a:lumMod val="65000"/>
                    <a:lumOff val="35000"/>
                  </a:schemeClr>
                </a:solidFill>
                <a:latin typeface="Fira Sans Light" panose="020B0403050000020004" pitchFamily="34" charset="0"/>
              </a:rPr>
              <a:t> Scan Body od </a:t>
            </a:r>
            <a:r>
              <a:rPr lang="en-US" sz="1400" dirty="0" err="1">
                <a:solidFill>
                  <a:schemeClr val="tx1">
                    <a:lumMod val="65000"/>
                    <a:lumOff val="35000"/>
                  </a:schemeClr>
                </a:solidFill>
                <a:latin typeface="Fira Sans Light" panose="020B0403050000020004" pitchFamily="34" charset="0"/>
              </a:rPr>
              <a:t>třetích</a:t>
            </a:r>
            <a:r>
              <a:rPr lang="en-US" sz="1400" dirty="0">
                <a:solidFill>
                  <a:schemeClr val="tx1">
                    <a:lumMod val="65000"/>
                    <a:lumOff val="35000"/>
                  </a:schemeClr>
                </a:solidFill>
                <a:latin typeface="Fira Sans Light" panose="020B0403050000020004" pitchFamily="34" charset="0"/>
              </a:rPr>
              <a:t> </a:t>
            </a:r>
            <a:r>
              <a:rPr lang="en-US" sz="1400" dirty="0" err="1">
                <a:solidFill>
                  <a:schemeClr val="tx1">
                    <a:lumMod val="65000"/>
                    <a:lumOff val="35000"/>
                  </a:schemeClr>
                </a:solidFill>
                <a:latin typeface="Fira Sans Light" panose="020B0403050000020004" pitchFamily="34" charset="0"/>
              </a:rPr>
              <a:t>stran</a:t>
            </a:r>
            <a:r>
              <a:rPr lang="en-US" sz="1400" dirty="0">
                <a:solidFill>
                  <a:schemeClr val="tx1">
                    <a:lumMod val="65000"/>
                    <a:lumOff val="35000"/>
                  </a:schemeClr>
                </a:solidFill>
                <a:latin typeface="Fira Sans Light" panose="020B0403050000020004" pitchFamily="34" charset="0"/>
              </a:rPr>
              <a:t>:</a:t>
            </a:r>
          </a:p>
          <a:p>
            <a:r>
              <a:rPr lang="en-US" sz="1400" dirty="0" err="1">
                <a:solidFill>
                  <a:schemeClr val="tx1">
                    <a:lumMod val="65000"/>
                    <a:lumOff val="35000"/>
                  </a:schemeClr>
                </a:solidFill>
                <a:latin typeface="Fira Sans Light" panose="020B0403050000020004" pitchFamily="34" charset="0"/>
              </a:rPr>
              <a:t>Medentika</a:t>
            </a:r>
            <a:r>
              <a:rPr lang="en-US" sz="1400" dirty="0">
                <a:solidFill>
                  <a:schemeClr val="tx1">
                    <a:lumMod val="65000"/>
                    <a:lumOff val="35000"/>
                  </a:schemeClr>
                </a:solidFill>
                <a:latin typeface="Fira Sans Light" panose="020B0403050000020004" pitchFamily="34" charset="0"/>
              </a:rPr>
              <a:t>®, </a:t>
            </a:r>
            <a:r>
              <a:rPr lang="en-US" sz="1400" dirty="0" err="1">
                <a:solidFill>
                  <a:schemeClr val="tx1">
                    <a:lumMod val="65000"/>
                    <a:lumOff val="35000"/>
                  </a:schemeClr>
                </a:solidFill>
                <a:latin typeface="Fira Sans Light" panose="020B0403050000020004" pitchFamily="34" charset="0"/>
              </a:rPr>
              <a:t>Dess</a:t>
            </a:r>
            <a:r>
              <a:rPr lang="en-US" sz="1400" dirty="0">
                <a:solidFill>
                  <a:schemeClr val="tx1">
                    <a:lumMod val="65000"/>
                    <a:lumOff val="35000"/>
                  </a:schemeClr>
                </a:solidFill>
                <a:latin typeface="Fira Sans Light" panose="020B0403050000020004" pitchFamily="34" charset="0"/>
              </a:rPr>
              <a:t>® a </a:t>
            </a:r>
            <a:r>
              <a:rPr lang="en-US" sz="1400" dirty="0" err="1">
                <a:solidFill>
                  <a:schemeClr val="tx1">
                    <a:lumMod val="65000"/>
                    <a:lumOff val="35000"/>
                  </a:schemeClr>
                </a:solidFill>
                <a:latin typeface="Fira Sans Light" panose="020B0403050000020004" pitchFamily="34" charset="0"/>
              </a:rPr>
              <a:t>Elos</a:t>
            </a:r>
            <a:r>
              <a:rPr lang="en-US" sz="1400" dirty="0">
                <a:solidFill>
                  <a:schemeClr val="tx1">
                    <a:lumMod val="65000"/>
                    <a:lumOff val="35000"/>
                  </a:schemeClr>
                </a:solidFill>
                <a:latin typeface="Fira Sans Light" panose="020B0403050000020004" pitchFamily="34" charset="0"/>
              </a:rPr>
              <a:t>®</a:t>
            </a:r>
            <a:endParaRPr lang="es-ES" sz="1400" dirty="0">
              <a:solidFill>
                <a:schemeClr val="tx1">
                  <a:lumMod val="65000"/>
                  <a:lumOff val="35000"/>
                </a:schemeClr>
              </a:solidFill>
              <a:latin typeface="Fira Sans Light" panose="020B0403050000020004" pitchFamily="34" charset="0"/>
            </a:endParaRPr>
          </a:p>
        </p:txBody>
      </p:sp>
    </p:spTree>
    <p:extLst>
      <p:ext uri="{BB962C8B-B14F-4D97-AF65-F5344CB8AC3E}">
        <p14:creationId xmlns:p14="http://schemas.microsoft.com/office/powerpoint/2010/main" val="1117335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CA7F7-A395-30C6-6846-F8C13C3FD526}"/>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D9ECBDB-229D-CCF2-F900-4CE992A1BA0D}"/>
              </a:ext>
            </a:extLst>
          </p:cNvPr>
          <p:cNvSpPr/>
          <p:nvPr/>
        </p:nvSpPr>
        <p:spPr>
          <a:xfrm>
            <a:off x="0" y="0"/>
            <a:ext cx="203200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s-ES" sz="1500">
              <a:solidFill>
                <a:srgbClr val="00B0F0"/>
              </a:solidFill>
              <a:latin typeface="Calibri" panose="020F0502020204030204"/>
            </a:endParaRPr>
          </a:p>
        </p:txBody>
      </p:sp>
      <p:sp>
        <p:nvSpPr>
          <p:cNvPr id="3" name="Text 0">
            <a:extLst>
              <a:ext uri="{FF2B5EF4-FFF2-40B4-BE49-F238E27FC236}">
                <a16:creationId xmlns:a16="http://schemas.microsoft.com/office/drawing/2014/main" id="{2C7DA164-4D51-E2A0-BFD1-F2B130ED8F7A}"/>
              </a:ext>
            </a:extLst>
          </p:cNvPr>
          <p:cNvSpPr/>
          <p:nvPr/>
        </p:nvSpPr>
        <p:spPr>
          <a:xfrm rot="16200000">
            <a:off x="-1086556" y="1755659"/>
            <a:ext cx="4205111" cy="1632183"/>
          </a:xfrm>
          <a:prstGeom prst="rect">
            <a:avLst/>
          </a:prstGeom>
          <a:noFill/>
          <a:ln/>
        </p:spPr>
        <p:txBody>
          <a:bodyPr wrap="square" lIns="0" tIns="0" rIns="0" bIns="0" rtlCol="0" anchor="t"/>
          <a:lstStyle/>
          <a:p>
            <a:pPr algn="r" defTabSz="761970"/>
            <a:r>
              <a:rPr lang="en-US" sz="5500" dirty="0" err="1">
                <a:solidFill>
                  <a:prstClr val="white"/>
                </a:solidFill>
                <a:latin typeface="Fira Sans SemiBold italic" panose="020B0703050000020004" pitchFamily="34" charset="0"/>
                <a:ea typeface="Saira Medium" pitchFamily="34" charset="-122"/>
                <a:cs typeface="Saira Medium" pitchFamily="34" charset="-120"/>
              </a:rPr>
              <a:t>ipd</a:t>
            </a:r>
            <a:r>
              <a:rPr lang="en-US" sz="5500" dirty="0">
                <a:solidFill>
                  <a:prstClr val="white"/>
                </a:solidFill>
                <a:latin typeface="Fira Sans SemiBold" panose="020B0603050000020004" pitchFamily="34" charset="0"/>
                <a:ea typeface="Saira Medium" pitchFamily="34" charset="-122"/>
                <a:cs typeface="Saira Medium" pitchFamily="34" charset="-120"/>
              </a:rPr>
              <a:t> CAD </a:t>
            </a:r>
            <a:r>
              <a:rPr lang="cs-CZ" sz="5500" dirty="0" smtClean="0">
                <a:solidFill>
                  <a:prstClr val="white"/>
                </a:solidFill>
                <a:latin typeface="Fira Sans SemiBold" panose="020B0603050000020004" pitchFamily="34" charset="0"/>
                <a:ea typeface="Saira Medium" pitchFamily="34" charset="-122"/>
                <a:cs typeface="Saira Medium" pitchFamily="34" charset="-120"/>
              </a:rPr>
              <a:t>Knihovny</a:t>
            </a:r>
            <a:endParaRPr lang="en-US" sz="5500" dirty="0">
              <a:solidFill>
                <a:prstClr val="white"/>
              </a:solidFill>
              <a:latin typeface="Fira Sans SemiBold" panose="020B0603050000020004" pitchFamily="34" charset="0"/>
              <a:ea typeface="Saira Medium" pitchFamily="34" charset="-122"/>
              <a:cs typeface="Saira Medium" pitchFamily="34" charset="-120"/>
            </a:endParaRPr>
          </a:p>
          <a:p>
            <a:pPr algn="r" defTabSz="761970"/>
            <a:endParaRPr lang="en-US" sz="5500" dirty="0">
              <a:solidFill>
                <a:prstClr val="white"/>
              </a:solidFill>
              <a:latin typeface="Fira Sans SemiBold" panose="020B0603050000020004" pitchFamily="34" charset="0"/>
            </a:endParaRPr>
          </a:p>
        </p:txBody>
      </p:sp>
      <p:sp>
        <p:nvSpPr>
          <p:cNvPr id="6" name="CuadroTexto 5">
            <a:extLst>
              <a:ext uri="{FF2B5EF4-FFF2-40B4-BE49-F238E27FC236}">
                <a16:creationId xmlns:a16="http://schemas.microsoft.com/office/drawing/2014/main" id="{981A51C2-D357-1F20-8CAF-7B508BEA81B7}"/>
              </a:ext>
            </a:extLst>
          </p:cNvPr>
          <p:cNvSpPr txBox="1"/>
          <p:nvPr/>
        </p:nvSpPr>
        <p:spPr>
          <a:xfrm>
            <a:off x="2476500" y="368359"/>
            <a:ext cx="7654473" cy="656655"/>
          </a:xfrm>
          <a:prstGeom prst="rect">
            <a:avLst/>
          </a:prstGeom>
          <a:noFill/>
        </p:spPr>
        <p:txBody>
          <a:bodyPr wrap="square" rtlCol="0">
            <a:spAutoFit/>
          </a:bodyPr>
          <a:lstStyle/>
          <a:p>
            <a:pPr defTabSz="761970"/>
            <a:r>
              <a:rPr lang="cs-CZ" sz="3667" dirty="0" smtClean="0">
                <a:solidFill>
                  <a:schemeClr val="tx1">
                    <a:lumMod val="65000"/>
                    <a:lumOff val="35000"/>
                  </a:schemeClr>
                </a:solidFill>
                <a:latin typeface="Fira Sans Medium" panose="020B0603050000020004" pitchFamily="34" charset="0"/>
              </a:rPr>
              <a:t>Proč zvolit </a:t>
            </a:r>
            <a:r>
              <a:rPr lang="es-ES" sz="3667" dirty="0" smtClean="0">
                <a:solidFill>
                  <a:schemeClr val="tx1">
                    <a:lumMod val="65000"/>
                    <a:lumOff val="35000"/>
                  </a:schemeClr>
                </a:solidFill>
                <a:latin typeface="Fira Sans Medium italic" panose="020B0603050000020004" pitchFamily="34" charset="0"/>
              </a:rPr>
              <a:t>ipd</a:t>
            </a:r>
            <a:r>
              <a:rPr lang="es-ES" sz="3667" dirty="0" smtClean="0">
                <a:solidFill>
                  <a:schemeClr val="tx1">
                    <a:lumMod val="65000"/>
                    <a:lumOff val="35000"/>
                  </a:schemeClr>
                </a:solidFill>
                <a:latin typeface="Fira Sans Medium" panose="020B0603050000020004" pitchFamily="34" charset="0"/>
              </a:rPr>
              <a:t> </a:t>
            </a:r>
            <a:r>
              <a:rPr lang="es-ES" sz="3667" dirty="0">
                <a:solidFill>
                  <a:schemeClr val="tx1">
                    <a:lumMod val="65000"/>
                    <a:lumOff val="35000"/>
                  </a:schemeClr>
                </a:solidFill>
                <a:latin typeface="Fira Sans Medium" panose="020B0603050000020004" pitchFamily="34" charset="0"/>
              </a:rPr>
              <a:t>CAD </a:t>
            </a:r>
            <a:r>
              <a:rPr lang="cs-CZ" sz="3667" dirty="0" smtClean="0">
                <a:solidFill>
                  <a:schemeClr val="tx1">
                    <a:lumMod val="65000"/>
                    <a:lumOff val="35000"/>
                  </a:schemeClr>
                </a:solidFill>
                <a:latin typeface="Fira Sans Medium" panose="020B0603050000020004" pitchFamily="34" charset="0"/>
              </a:rPr>
              <a:t>Knihovny</a:t>
            </a:r>
            <a:r>
              <a:rPr lang="es-ES" sz="3667" dirty="0" smtClean="0">
                <a:solidFill>
                  <a:schemeClr val="tx1">
                    <a:lumMod val="65000"/>
                    <a:lumOff val="35000"/>
                  </a:schemeClr>
                </a:solidFill>
                <a:latin typeface="Fira Sans Medium" panose="020B0603050000020004" pitchFamily="34" charset="0"/>
              </a:rPr>
              <a:t>?</a:t>
            </a:r>
            <a:endParaRPr lang="es-ES" sz="3667" dirty="0">
              <a:solidFill>
                <a:schemeClr val="tx1">
                  <a:lumMod val="65000"/>
                  <a:lumOff val="35000"/>
                </a:schemeClr>
              </a:solidFill>
              <a:latin typeface="Fira Sans Medium" panose="020B0603050000020004" pitchFamily="34" charset="0"/>
            </a:endParaRPr>
          </a:p>
        </p:txBody>
      </p:sp>
      <p:pic>
        <p:nvPicPr>
          <p:cNvPr id="8" name="Imagen 7" descr="Imagen que contiene Icono&#10;&#10;Descripción generada automáticamente">
            <a:extLst>
              <a:ext uri="{FF2B5EF4-FFF2-40B4-BE49-F238E27FC236}">
                <a16:creationId xmlns:a16="http://schemas.microsoft.com/office/drawing/2014/main" id="{B89A1065-4B22-4D7E-1906-BE87E931B168}"/>
              </a:ext>
            </a:extLst>
          </p:cNvPr>
          <p:cNvPicPr>
            <a:picLocks noChangeAspect="1"/>
          </p:cNvPicPr>
          <p:nvPr/>
        </p:nvPicPr>
        <p:blipFill>
          <a:blip r:embed="rId2"/>
          <a:stretch>
            <a:fillRect/>
          </a:stretch>
        </p:blipFill>
        <p:spPr>
          <a:xfrm>
            <a:off x="10575474" y="253999"/>
            <a:ext cx="1074053" cy="869920"/>
          </a:xfrm>
          <a:prstGeom prst="rect">
            <a:avLst/>
          </a:prstGeom>
        </p:spPr>
      </p:pic>
      <p:sp>
        <p:nvSpPr>
          <p:cNvPr id="2" name="CuadroTexto 1">
            <a:extLst>
              <a:ext uri="{FF2B5EF4-FFF2-40B4-BE49-F238E27FC236}">
                <a16:creationId xmlns:a16="http://schemas.microsoft.com/office/drawing/2014/main" id="{4E7244F3-50A8-24BE-9284-10C4713EA06D}"/>
              </a:ext>
            </a:extLst>
          </p:cNvPr>
          <p:cNvSpPr txBox="1"/>
          <p:nvPr/>
        </p:nvSpPr>
        <p:spPr>
          <a:xfrm>
            <a:off x="2476500" y="1123920"/>
            <a:ext cx="8572500" cy="5691302"/>
          </a:xfrm>
          <a:prstGeom prst="rect">
            <a:avLst/>
          </a:prstGeom>
          <a:noFill/>
        </p:spPr>
        <p:txBody>
          <a:bodyPr wrap="square" rtlCol="0">
            <a:spAutoFit/>
          </a:bodyPr>
          <a:lstStyle/>
          <a:p>
            <a:pPr defTabSz="761970">
              <a:spcAft>
                <a:spcPts val="667"/>
              </a:spcAft>
              <a:defRPr/>
            </a:pP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Naše</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CAD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knihovny</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jsou</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dokonalým</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nástrojem</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pro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zubní</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techniky</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designéry</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výrobce</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nabízející</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rozsáhlou</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kolekci</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předem</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navržených</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cs-CZ" sz="11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upravitelných</a:t>
            </a:r>
            <a:r>
              <a:rPr lang="en-US" sz="11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komponent</a:t>
            </a:r>
            <a:r>
              <a:rPr lang="cs-CZ" sz="11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ů</a:t>
            </a:r>
            <a:r>
              <a:rPr lang="en-US" sz="11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které</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zefektivní</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cs-CZ" sz="11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a:t>
            </a:r>
            <a:r>
              <a:rPr lang="en-US" sz="1100" kern="100" dirty="0" err="1"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áš</a:t>
            </a:r>
            <a:r>
              <a:rPr lang="en-US" sz="11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pracovní</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postup</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zkrátí</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čas</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návrhu</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zajistí</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přesnost</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t>
            </a:r>
          </a:p>
          <a:p>
            <a:pPr defTabSz="761970">
              <a:spcAft>
                <a:spcPts val="667"/>
              </a:spcAft>
              <a:defRPr/>
            </a:pP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Naše</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knihovny</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cs-CZ" sz="11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a:t>
            </a:r>
            <a:r>
              <a:rPr lang="en-US" sz="1100" kern="100" dirty="0" err="1"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ám</a:t>
            </a:r>
            <a:r>
              <a:rPr lang="en-US" sz="11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umožní</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soustředit</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se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inovace</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zatímco</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my se </a:t>
            </a:r>
            <a:r>
              <a:rPr lang="en-US" sz="11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postaráme</a:t>
            </a:r>
            <a:r>
              <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o </a:t>
            </a:r>
            <a:r>
              <a:rPr lang="cs-CZ" sz="11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výchozí podmínky</a:t>
            </a:r>
            <a:r>
              <a:rPr lang="en-US" sz="11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t>
            </a:r>
            <a:endParaRPr lang="en-US" sz="11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endParaRPr>
          </a:p>
          <a:p>
            <a:pPr defTabSz="761970">
              <a:spcAft>
                <a:spcPts val="667"/>
              </a:spcAft>
              <a:defRPr/>
            </a:pPr>
            <a:r>
              <a:rPr lang="cs-CZ" sz="1100" kern="100" dirty="0" smtClean="0">
                <a:solidFill>
                  <a:schemeClr val="tx1">
                    <a:lumMod val="65000"/>
                    <a:lumOff val="35000"/>
                  </a:schemeClr>
                </a:solidFill>
                <a:latin typeface="Fira Sans Medium" panose="020B0603050000020004" pitchFamily="34" charset="0"/>
                <a:ea typeface="Aptos" panose="020B0004020202020204" pitchFamily="34" charset="0"/>
                <a:cs typeface="Times New Roman" panose="02020603050405020304" pitchFamily="18" charset="0"/>
              </a:rPr>
              <a:t/>
            </a:r>
            <a:br>
              <a:rPr lang="cs-CZ" sz="1100" kern="100" dirty="0" smtClean="0">
                <a:solidFill>
                  <a:schemeClr val="tx1">
                    <a:lumMod val="65000"/>
                    <a:lumOff val="35000"/>
                  </a:schemeClr>
                </a:solidFill>
                <a:latin typeface="Fira Sans Medium" panose="020B0603050000020004" pitchFamily="34" charset="0"/>
                <a:ea typeface="Aptos" panose="020B0004020202020204" pitchFamily="34" charset="0"/>
                <a:cs typeface="Times New Roman" panose="02020603050405020304" pitchFamily="18" charset="0"/>
              </a:rPr>
            </a:br>
            <a:r>
              <a:rPr lang="en-US" sz="1100" kern="100" dirty="0" err="1" smtClean="0">
                <a:solidFill>
                  <a:schemeClr val="tx1">
                    <a:lumMod val="65000"/>
                    <a:lumOff val="35000"/>
                  </a:schemeClr>
                </a:solidFill>
                <a:latin typeface="Fira Sans Medium" panose="020B0603050000020004" pitchFamily="34" charset="0"/>
                <a:ea typeface="Aptos" panose="020B0004020202020204" pitchFamily="34" charset="0"/>
                <a:cs typeface="Times New Roman" panose="02020603050405020304" pitchFamily="18" charset="0"/>
              </a:rPr>
              <a:t>Hlavní</a:t>
            </a:r>
            <a:r>
              <a:rPr lang="en-US" sz="1100" kern="100" dirty="0" smtClean="0">
                <a:solidFill>
                  <a:schemeClr val="tx1">
                    <a:lumMod val="65000"/>
                    <a:lumOff val="35000"/>
                  </a:schemeClr>
                </a:solidFill>
                <a:latin typeface="Fira Sans Medium" panose="020B06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Medium" panose="020B0603050000020004" pitchFamily="34" charset="0"/>
                <a:ea typeface="Aptos" panose="020B0004020202020204" pitchFamily="34" charset="0"/>
                <a:cs typeface="Times New Roman" panose="02020603050405020304" pitchFamily="18" charset="0"/>
              </a:rPr>
              <a:t>výhody</a:t>
            </a:r>
            <a:r>
              <a:rPr lang="en-US" sz="1100" kern="100" dirty="0">
                <a:solidFill>
                  <a:schemeClr val="tx1">
                    <a:lumMod val="65000"/>
                    <a:lumOff val="35000"/>
                  </a:schemeClr>
                </a:solidFill>
                <a:latin typeface="Fira Sans Medium" panose="020B0603050000020004" pitchFamily="34" charset="0"/>
                <a:ea typeface="Aptos" panose="020B0004020202020204" pitchFamily="34" charset="0"/>
                <a:cs typeface="Times New Roman" panose="02020603050405020304" pitchFamily="18" charset="0"/>
              </a:rPr>
              <a:t>:</a:t>
            </a:r>
          </a:p>
          <a:p>
            <a:pPr defTabSz="761970">
              <a:spcAft>
                <a:spcPts val="667"/>
              </a:spcAft>
              <a:defRPr/>
            </a:pP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1.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Ušetřete</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čas</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urychlete</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projekty</a:t>
            </a:r>
            <a:endPar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endParaRPr>
          </a:p>
          <a:p>
            <a:pPr defTabSz="761970">
              <a:spcAft>
                <a:spcPts val="667"/>
              </a:spcAft>
              <a:defRPr/>
            </a:pPr>
            <a:r>
              <a:rPr lang="en-US" sz="11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Přístup</a:t>
            </a:r>
            <a:r>
              <a:rPr lang="en-US"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k </a:t>
            </a:r>
            <a:r>
              <a:rPr lang="cs-CZ"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velké databázi kompatibilních částí </a:t>
            </a:r>
            <a:r>
              <a:rPr lang="en-US"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a:t>
            </a:r>
            <a:r>
              <a:rPr lang="cs-CZ"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e zubními</a:t>
            </a:r>
            <a:r>
              <a:rPr lang="en-US"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implantáty</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 bez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nutnosti</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navrhovat</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vše</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od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začátku</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defTabSz="761970">
              <a:spcAft>
                <a:spcPts val="667"/>
              </a:spcAft>
              <a:defRPr/>
            </a:pPr>
            <a:r>
              <a:rPr lang="en-US" sz="11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Nahrazení</a:t>
            </a:r>
            <a:r>
              <a:rPr lang="en-US"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integrace</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cs-CZ"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originálních </a:t>
            </a:r>
            <a:r>
              <a:rPr lang="en-US"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Scan body</a:t>
            </a:r>
            <a:r>
              <a:rPr lang="cs-CZ"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původních výrobců</a:t>
            </a:r>
            <a:r>
              <a:rPr lang="en-US"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NT-Dental,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Medentika</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Elos</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Dess</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defTabSz="761970">
              <a:spcAft>
                <a:spcPts val="667"/>
              </a:spcAft>
              <a:defRPr/>
            </a:pPr>
            <a:endParaRPr lang="en-US" sz="5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endParaRPr>
          </a:p>
          <a:p>
            <a:pPr defTabSz="761970">
              <a:spcAft>
                <a:spcPts val="667"/>
              </a:spcAft>
              <a:defRPr/>
            </a:pP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2.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Zajistěte</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přesnost</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konzistenci</a:t>
            </a:r>
            <a:endPar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endParaRPr>
          </a:p>
          <a:p>
            <a:pPr defTabSz="761970">
              <a:spcAft>
                <a:spcPts val="667"/>
              </a:spcAft>
              <a:defRPr/>
            </a:pPr>
            <a:r>
              <a:rPr lang="en-US" sz="11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Vysoce</a:t>
            </a:r>
            <a:r>
              <a:rPr lang="en-US"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kvalitní</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standardizovaná</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knihovna</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odpovídající</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běžným</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specifikacím</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defTabSz="761970">
              <a:spcAft>
                <a:spcPts val="667"/>
              </a:spcAft>
              <a:defRPr/>
            </a:pPr>
            <a:r>
              <a:rPr lang="en-US" sz="11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Minimalizace</a:t>
            </a:r>
            <a:r>
              <a:rPr lang="en-US"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chyb</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přepracování</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díky</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přesným</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spolehlivým</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návrhům</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defTabSz="761970">
              <a:spcAft>
                <a:spcPts val="667"/>
              </a:spcAft>
              <a:defRPr/>
            </a:pPr>
            <a:endParaRPr lang="en-US" sz="5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endParaRPr>
          </a:p>
          <a:p>
            <a:pPr defTabSz="761970">
              <a:spcAft>
                <a:spcPts val="667"/>
              </a:spcAft>
              <a:defRPr/>
            </a:pP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3.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Podpora</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aktualizace</a:t>
            </a:r>
            <a:endPar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endParaRPr>
          </a:p>
          <a:p>
            <a:pPr defTabSz="761970">
              <a:spcAft>
                <a:spcPts val="667"/>
              </a:spcAft>
              <a:defRPr/>
            </a:pPr>
            <a:r>
              <a:rPr lang="en-US" sz="11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Specializovaný</a:t>
            </a:r>
            <a:r>
              <a:rPr lang="en-US"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tým</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podpory</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z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řad</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profesionálů</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zubních</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techniků</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poskytuje</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osobní</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efektivní</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digitální</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podporu</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defTabSz="761970">
              <a:spcAft>
                <a:spcPts val="667"/>
              </a:spcAft>
              <a:defRPr/>
            </a:pPr>
            <a:r>
              <a:rPr lang="en-US" sz="11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Knihovna</a:t>
            </a:r>
            <a:r>
              <a:rPr lang="en-US"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je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pravidelně</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aktualizována</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o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nejnovější</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komponenty</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 trendy v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oboru</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defTabSz="761970">
              <a:spcAft>
                <a:spcPts val="667"/>
              </a:spcAft>
              <a:defRPr/>
            </a:pPr>
            <a:r>
              <a:rPr lang="en-US" sz="11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Přístup</a:t>
            </a:r>
            <a:r>
              <a:rPr lang="en-US"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k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nejmodernějším</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návrhům</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které</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udrží</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vaše</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projekty</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inovativní</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konkurenceschopné</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endParaRPr lang="en-US" sz="1100" dirty="0" smtClean="0">
              <a:solidFill>
                <a:prstClr val="black">
                  <a:lumMod val="65000"/>
                  <a:lumOff val="35000"/>
                </a:prstClr>
              </a:solidFill>
              <a:latin typeface="Fira Sans Light" panose="020B0403050000020004" pitchFamily="34" charset="0"/>
            </a:endParaRPr>
          </a:p>
          <a:p>
            <a:pPr defTabSz="761970"/>
            <a:endParaRPr lang="en-US" sz="1100" dirty="0">
              <a:solidFill>
                <a:prstClr val="black">
                  <a:lumMod val="65000"/>
                  <a:lumOff val="35000"/>
                </a:prstClr>
              </a:solidFill>
              <a:latin typeface="Fira Sans Light" panose="020B0403050000020004" pitchFamily="34" charset="0"/>
            </a:endParaRPr>
          </a:p>
          <a:p>
            <a:pPr defTabSz="761970">
              <a:spcAft>
                <a:spcPts val="667"/>
              </a:spcAft>
              <a:defRPr/>
            </a:pPr>
            <a:r>
              <a:rPr lang="en-US" sz="1100" kern="100" dirty="0" err="1">
                <a:solidFill>
                  <a:schemeClr val="tx1">
                    <a:lumMod val="65000"/>
                    <a:lumOff val="35000"/>
                  </a:schemeClr>
                </a:solidFill>
                <a:latin typeface="Fira Sans Medium" panose="020B0603050000020004" pitchFamily="34" charset="0"/>
                <a:ea typeface="Aptos" panose="020B0004020202020204" pitchFamily="34" charset="0"/>
                <a:cs typeface="Times New Roman" panose="02020603050405020304" pitchFamily="18" charset="0"/>
              </a:rPr>
              <a:t>Klíčové</a:t>
            </a:r>
            <a:r>
              <a:rPr lang="en-US" sz="1100" kern="100" dirty="0">
                <a:solidFill>
                  <a:schemeClr val="tx1">
                    <a:lumMod val="65000"/>
                    <a:lumOff val="35000"/>
                  </a:schemeClr>
                </a:solidFill>
                <a:latin typeface="Fira Sans Medium" panose="020B06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Medium" panose="020B0603050000020004" pitchFamily="34" charset="0"/>
                <a:ea typeface="Aptos" panose="020B0004020202020204" pitchFamily="34" charset="0"/>
                <a:cs typeface="Times New Roman" panose="02020603050405020304" pitchFamily="18" charset="0"/>
              </a:rPr>
              <a:t>vlastnosti</a:t>
            </a:r>
            <a:r>
              <a:rPr lang="en-US" sz="1100" kern="100" dirty="0">
                <a:solidFill>
                  <a:schemeClr val="tx1">
                    <a:lumMod val="65000"/>
                    <a:lumOff val="35000"/>
                  </a:schemeClr>
                </a:solidFill>
                <a:latin typeface="Fira Sans Medium" panose="020B0603050000020004" pitchFamily="34" charset="0"/>
                <a:ea typeface="Aptos" panose="020B0004020202020204" pitchFamily="34" charset="0"/>
                <a:cs typeface="Times New Roman" panose="02020603050405020304" pitchFamily="18" charset="0"/>
              </a:rPr>
              <a:t>:</a:t>
            </a:r>
          </a:p>
          <a:p>
            <a:pPr defTabSz="761970">
              <a:spcAft>
                <a:spcPts val="667"/>
              </a:spcAft>
              <a:defRPr/>
            </a:pP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1.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Rozsáhlá</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knihovna</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Tisíce</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komponent</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napříč</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různými</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cs-CZ"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značkami </a:t>
            </a:r>
            <a:r>
              <a:rPr lang="en-US" sz="11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výrobc</a:t>
            </a:r>
            <a:r>
              <a:rPr lang="cs-CZ"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ů zubních</a:t>
            </a:r>
            <a:r>
              <a:rPr lang="en-US"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implantátů</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defTabSz="761970">
              <a:spcAft>
                <a:spcPts val="667"/>
              </a:spcAft>
              <a:defRPr/>
            </a:pP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2.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Uživatelská</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přívětivost</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Snadné</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vyhledávání</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stahování</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integrace</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do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projektů</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defTabSz="761970">
              <a:spcAft>
                <a:spcPts val="667"/>
              </a:spcAft>
              <a:defRPr/>
            </a:pP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3. </a:t>
            </a:r>
            <a:r>
              <a:rPr lang="en-US" sz="11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Důvěryhodn</a:t>
            </a:r>
            <a:r>
              <a:rPr lang="cs-CZ" sz="11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ost</a:t>
            </a:r>
            <a:r>
              <a:rPr lang="en-US"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cs-CZ"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 </a:t>
            </a:r>
            <a:r>
              <a:rPr lang="en-US" sz="11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profesion</a:t>
            </a:r>
            <a:r>
              <a:rPr lang="cs-CZ" sz="11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alita</a:t>
            </a:r>
            <a:r>
              <a:rPr lang="en-US"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Používáno</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předními</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techniky</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designéry</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po</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celém</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světě</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p>
          <a:p>
            <a:pPr defTabSz="761970">
              <a:spcAft>
                <a:spcPts val="667"/>
              </a:spcAft>
              <a:defRPr/>
            </a:pP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4.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Škálovatelná</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řešení</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Od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digitálních</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laboratoří</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po</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velké</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podniky</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máme</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řešení</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100" kern="100" dirty="0" err="1">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právě</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 pro </a:t>
            </a:r>
            <a:r>
              <a:rPr lang="cs-CZ" sz="1100" kern="100" dirty="0"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V</a:t>
            </a:r>
            <a:r>
              <a:rPr lang="en-US" sz="1100" kern="100" dirty="0" err="1" smtClean="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ás</a:t>
            </a:r>
            <a:r>
              <a:rPr lang="en-US" sz="11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rPr>
              <a:t>.</a:t>
            </a:r>
            <a:endParaRPr lang="en-US" sz="1100" kern="100" dirty="0">
              <a:solidFill>
                <a:schemeClr val="tx1">
                  <a:lumMod val="65000"/>
                  <a:lumOff val="35000"/>
                </a:schemeClr>
              </a:solidFill>
              <a:effectLst/>
              <a:latin typeface="Fira Sans Light" panose="020B0403050000020004" pitchFamily="34" charset="0"/>
              <a:ea typeface="Aptos" panose="020B0004020202020204" pitchFamily="34" charset="0"/>
              <a:cs typeface="Arial" panose="020B0604020202020204" pitchFamily="34" charset="0"/>
            </a:endParaRPr>
          </a:p>
        </p:txBody>
      </p:sp>
      <p:pic>
        <p:nvPicPr>
          <p:cNvPr id="7" name="Imagen 6" descr="Icono&#10;&#10;El contenido generado por IA puede ser incorrecto.">
            <a:extLst>
              <a:ext uri="{FF2B5EF4-FFF2-40B4-BE49-F238E27FC236}">
                <a16:creationId xmlns:a16="http://schemas.microsoft.com/office/drawing/2014/main" id="{E479313E-C3FB-989F-5ED4-47D0A7D3570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7818" y="5482303"/>
            <a:ext cx="936362" cy="906502"/>
          </a:xfrm>
          <a:prstGeom prst="rect">
            <a:avLst/>
          </a:prstGeom>
        </p:spPr>
      </p:pic>
    </p:spTree>
    <p:extLst>
      <p:ext uri="{BB962C8B-B14F-4D97-AF65-F5344CB8AC3E}">
        <p14:creationId xmlns:p14="http://schemas.microsoft.com/office/powerpoint/2010/main" val="2158157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002B0-9FF8-47CC-15AA-163A6A2CFCC2}"/>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D49FE1C-C152-15E5-1A9A-114D89E494EB}"/>
              </a:ext>
            </a:extLst>
          </p:cNvPr>
          <p:cNvSpPr/>
          <p:nvPr/>
        </p:nvSpPr>
        <p:spPr>
          <a:xfrm>
            <a:off x="0" y="0"/>
            <a:ext cx="203200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s-ES" sz="1500">
              <a:solidFill>
                <a:srgbClr val="00B0F0"/>
              </a:solidFill>
              <a:latin typeface="Calibri" panose="020F0502020204030204"/>
            </a:endParaRPr>
          </a:p>
        </p:txBody>
      </p:sp>
      <p:sp>
        <p:nvSpPr>
          <p:cNvPr id="3" name="Text 0">
            <a:extLst>
              <a:ext uri="{FF2B5EF4-FFF2-40B4-BE49-F238E27FC236}">
                <a16:creationId xmlns:a16="http://schemas.microsoft.com/office/drawing/2014/main" id="{C961E59F-B89A-3737-F035-BE3D17E5844A}"/>
              </a:ext>
            </a:extLst>
          </p:cNvPr>
          <p:cNvSpPr/>
          <p:nvPr/>
        </p:nvSpPr>
        <p:spPr>
          <a:xfrm rot="16200000">
            <a:off x="-1086556" y="1755659"/>
            <a:ext cx="4205111" cy="1632183"/>
          </a:xfrm>
          <a:prstGeom prst="rect">
            <a:avLst/>
          </a:prstGeom>
          <a:noFill/>
          <a:ln/>
        </p:spPr>
        <p:txBody>
          <a:bodyPr wrap="square" lIns="0" tIns="0" rIns="0" bIns="0" rtlCol="0" anchor="t"/>
          <a:lstStyle/>
          <a:p>
            <a:pPr algn="r" defTabSz="761970"/>
            <a:r>
              <a:rPr lang="en-US" sz="5500" dirty="0" err="1">
                <a:solidFill>
                  <a:prstClr val="white"/>
                </a:solidFill>
                <a:latin typeface="Fira Sans SemiBold italic" panose="020B0703050000020004" pitchFamily="34" charset="0"/>
                <a:ea typeface="Saira Medium" pitchFamily="34" charset="-122"/>
                <a:cs typeface="Saira Medium" pitchFamily="34" charset="-120"/>
              </a:rPr>
              <a:t>ipd</a:t>
            </a:r>
            <a:r>
              <a:rPr lang="en-US" sz="5500" dirty="0">
                <a:solidFill>
                  <a:prstClr val="white"/>
                </a:solidFill>
                <a:latin typeface="Fira Sans SemiBold" panose="020B0603050000020004" pitchFamily="34" charset="0"/>
                <a:ea typeface="Saira Medium" pitchFamily="34" charset="-122"/>
                <a:cs typeface="Saira Medium" pitchFamily="34" charset="-120"/>
              </a:rPr>
              <a:t> CAD </a:t>
            </a:r>
            <a:r>
              <a:rPr lang="cs-CZ" sz="5500" dirty="0" smtClean="0">
                <a:solidFill>
                  <a:prstClr val="white"/>
                </a:solidFill>
                <a:latin typeface="Fira Sans SemiBold" panose="020B0603050000020004" pitchFamily="34" charset="0"/>
                <a:ea typeface="Saira Medium" pitchFamily="34" charset="-122"/>
                <a:cs typeface="Saira Medium" pitchFamily="34" charset="-120"/>
              </a:rPr>
              <a:t>Knihovny</a:t>
            </a:r>
            <a:endParaRPr lang="en-US" sz="5500" dirty="0">
              <a:solidFill>
                <a:prstClr val="white"/>
              </a:solidFill>
              <a:latin typeface="Fira Sans SemiBold" panose="020B0603050000020004" pitchFamily="34" charset="0"/>
              <a:ea typeface="Saira Medium" pitchFamily="34" charset="-122"/>
              <a:cs typeface="Saira Medium" pitchFamily="34" charset="-120"/>
            </a:endParaRPr>
          </a:p>
          <a:p>
            <a:pPr algn="r" defTabSz="761970"/>
            <a:endParaRPr lang="en-US" sz="5500" dirty="0">
              <a:solidFill>
                <a:prstClr val="white"/>
              </a:solidFill>
              <a:latin typeface="Fira Sans SemiBold" panose="020B0603050000020004" pitchFamily="34" charset="0"/>
            </a:endParaRPr>
          </a:p>
        </p:txBody>
      </p:sp>
      <p:sp>
        <p:nvSpPr>
          <p:cNvPr id="6" name="CuadroTexto 5">
            <a:extLst>
              <a:ext uri="{FF2B5EF4-FFF2-40B4-BE49-F238E27FC236}">
                <a16:creationId xmlns:a16="http://schemas.microsoft.com/office/drawing/2014/main" id="{63279C29-4A96-EEE2-1FB6-81E0FCEECEB2}"/>
              </a:ext>
            </a:extLst>
          </p:cNvPr>
          <p:cNvSpPr txBox="1"/>
          <p:nvPr/>
        </p:nvSpPr>
        <p:spPr>
          <a:xfrm>
            <a:off x="2476500" y="368359"/>
            <a:ext cx="7654473" cy="584775"/>
          </a:xfrm>
          <a:prstGeom prst="rect">
            <a:avLst/>
          </a:prstGeom>
          <a:noFill/>
        </p:spPr>
        <p:txBody>
          <a:bodyPr wrap="square" rtlCol="0">
            <a:spAutoFit/>
          </a:bodyPr>
          <a:lstStyle/>
          <a:p>
            <a:pPr defTabSz="761970"/>
            <a:r>
              <a:rPr lang="cs-CZ" sz="3200" dirty="0" smtClean="0">
                <a:solidFill>
                  <a:schemeClr val="tx1">
                    <a:lumMod val="65000"/>
                    <a:lumOff val="35000"/>
                  </a:schemeClr>
                </a:solidFill>
                <a:latin typeface="Fira Sans Medium" panose="020B0603050000020004" pitchFamily="34" charset="0"/>
              </a:rPr>
              <a:t>Aktuální dostupnost SW knihoven </a:t>
            </a:r>
            <a:r>
              <a:rPr lang="cs-CZ" sz="3200" dirty="0" smtClean="0">
                <a:solidFill>
                  <a:srgbClr val="FF6600"/>
                </a:solidFill>
                <a:latin typeface="Fira Sans Medium" panose="020B0603050000020004" pitchFamily="34" charset="0"/>
              </a:rPr>
              <a:t>LITE</a:t>
            </a:r>
            <a:endParaRPr lang="es-ES" sz="3200" dirty="0">
              <a:solidFill>
                <a:srgbClr val="FF6600"/>
              </a:solidFill>
              <a:latin typeface="Fira Sans Medium" panose="020B0603050000020004" pitchFamily="34" charset="0"/>
            </a:endParaRPr>
          </a:p>
        </p:txBody>
      </p:sp>
      <p:pic>
        <p:nvPicPr>
          <p:cNvPr id="8" name="Imagen 7" descr="Imagen que contiene Icono&#10;&#10;Descripción generada automáticamente">
            <a:extLst>
              <a:ext uri="{FF2B5EF4-FFF2-40B4-BE49-F238E27FC236}">
                <a16:creationId xmlns:a16="http://schemas.microsoft.com/office/drawing/2014/main" id="{C365AFA7-A906-3582-5A15-670E19E8A05F}"/>
              </a:ext>
            </a:extLst>
          </p:cNvPr>
          <p:cNvPicPr>
            <a:picLocks noChangeAspect="1"/>
          </p:cNvPicPr>
          <p:nvPr/>
        </p:nvPicPr>
        <p:blipFill>
          <a:blip r:embed="rId2"/>
          <a:stretch>
            <a:fillRect/>
          </a:stretch>
        </p:blipFill>
        <p:spPr>
          <a:xfrm>
            <a:off x="10575474" y="253999"/>
            <a:ext cx="1074053" cy="869920"/>
          </a:xfrm>
          <a:prstGeom prst="rect">
            <a:avLst/>
          </a:prstGeom>
        </p:spPr>
      </p:pic>
      <p:pic>
        <p:nvPicPr>
          <p:cNvPr id="2" name="Imagen 1">
            <a:extLst>
              <a:ext uri="{FF2B5EF4-FFF2-40B4-BE49-F238E27FC236}">
                <a16:creationId xmlns:a16="http://schemas.microsoft.com/office/drawing/2014/main" id="{EE07B74C-EBC6-CF81-0C97-9648E7CF4977}"/>
              </a:ext>
            </a:extLst>
          </p:cNvPr>
          <p:cNvPicPr>
            <a:picLocks noChangeAspect="1"/>
          </p:cNvPicPr>
          <p:nvPr/>
        </p:nvPicPr>
        <p:blipFill>
          <a:blip r:embed="rId3"/>
          <a:stretch>
            <a:fillRect/>
          </a:stretch>
        </p:blipFill>
        <p:spPr>
          <a:xfrm>
            <a:off x="3026663" y="1123919"/>
            <a:ext cx="7951975" cy="5388177"/>
          </a:xfrm>
          <a:prstGeom prst="rect">
            <a:avLst/>
          </a:prstGeom>
        </p:spPr>
      </p:pic>
      <p:sp>
        <p:nvSpPr>
          <p:cNvPr id="5" name="Elipse 4">
            <a:extLst>
              <a:ext uri="{FF2B5EF4-FFF2-40B4-BE49-F238E27FC236}">
                <a16:creationId xmlns:a16="http://schemas.microsoft.com/office/drawing/2014/main" id="{D13DE57B-B4BD-5ABE-BE0E-E79A311247BF}"/>
              </a:ext>
            </a:extLst>
          </p:cNvPr>
          <p:cNvSpPr/>
          <p:nvPr/>
        </p:nvSpPr>
        <p:spPr>
          <a:xfrm>
            <a:off x="795528" y="5005142"/>
            <a:ext cx="1569720" cy="156972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err="1">
                <a:latin typeface="Fira Sans Light" panose="020B0403050000020004" pitchFamily="34" charset="0"/>
              </a:rPr>
              <a:t>Launch</a:t>
            </a:r>
            <a:endParaRPr lang="es-ES" sz="1400" dirty="0">
              <a:latin typeface="Fira Sans Light" panose="020B0403050000020004" pitchFamily="34" charset="0"/>
            </a:endParaRPr>
          </a:p>
          <a:p>
            <a:pPr algn="ctr"/>
            <a:r>
              <a:rPr lang="es-ES" sz="1400" dirty="0">
                <a:latin typeface="Fira Sans Medium" panose="020B0603050000020004" pitchFamily="34" charset="0"/>
              </a:rPr>
              <a:t>IDS</a:t>
            </a:r>
          </a:p>
          <a:p>
            <a:pPr algn="ctr"/>
            <a:endParaRPr lang="es-ES" sz="400" dirty="0">
              <a:latin typeface="Fira Sans Medium" panose="020B0603050000020004" pitchFamily="34" charset="0"/>
            </a:endParaRPr>
          </a:p>
        </p:txBody>
      </p:sp>
    </p:spTree>
    <p:extLst>
      <p:ext uri="{BB962C8B-B14F-4D97-AF65-F5344CB8AC3E}">
        <p14:creationId xmlns:p14="http://schemas.microsoft.com/office/powerpoint/2010/main" val="3407233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6B26F-930C-7AA6-AB82-348418D0E049}"/>
            </a:ext>
          </a:extLst>
        </p:cNvPr>
        <p:cNvGrpSpPr/>
        <p:nvPr/>
      </p:nvGrpSpPr>
      <p:grpSpPr>
        <a:xfrm>
          <a:off x="0" y="0"/>
          <a:ext cx="0" cy="0"/>
          <a:chOff x="0" y="0"/>
          <a:chExt cx="0" cy="0"/>
        </a:xfrm>
      </p:grpSpPr>
      <p:pic>
        <p:nvPicPr>
          <p:cNvPr id="42" name="Imagen 41">
            <a:extLst>
              <a:ext uri="{FF2B5EF4-FFF2-40B4-BE49-F238E27FC236}">
                <a16:creationId xmlns:a16="http://schemas.microsoft.com/office/drawing/2014/main" id="{1F9033D0-4C52-5E69-44A7-B0B1AE564B59}"/>
              </a:ext>
            </a:extLst>
          </p:cNvPr>
          <p:cNvPicPr>
            <a:picLocks noChangeAspect="1"/>
          </p:cNvPicPr>
          <p:nvPr/>
        </p:nvPicPr>
        <p:blipFill>
          <a:blip r:embed="rId3"/>
          <a:srcRect/>
          <a:stretch/>
        </p:blipFill>
        <p:spPr>
          <a:xfrm>
            <a:off x="0" y="0"/>
            <a:ext cx="12192000" cy="3175000"/>
          </a:xfrm>
          <a:prstGeom prst="rect">
            <a:avLst/>
          </a:prstGeom>
        </p:spPr>
      </p:pic>
      <p:sp>
        <p:nvSpPr>
          <p:cNvPr id="52" name="Text 6">
            <a:extLst>
              <a:ext uri="{FF2B5EF4-FFF2-40B4-BE49-F238E27FC236}">
                <a16:creationId xmlns:a16="http://schemas.microsoft.com/office/drawing/2014/main" id="{0274D6E3-335A-3E6E-B1C4-C64757C275FA}"/>
              </a:ext>
            </a:extLst>
          </p:cNvPr>
          <p:cNvSpPr/>
          <p:nvPr/>
        </p:nvSpPr>
        <p:spPr>
          <a:xfrm>
            <a:off x="1636889" y="825500"/>
            <a:ext cx="8918223" cy="889000"/>
          </a:xfrm>
          <a:prstGeom prst="rect">
            <a:avLst/>
          </a:prstGeom>
          <a:noFill/>
          <a:ln/>
          <a:effectLst>
            <a:outerShdw blurRad="50800" dist="38100" dir="2700000" algn="tl" rotWithShape="0">
              <a:prstClr val="black">
                <a:alpha val="40000"/>
              </a:prstClr>
            </a:outerShdw>
          </a:effectLst>
        </p:spPr>
        <p:txBody>
          <a:bodyPr wrap="square" lIns="0" tIns="0" rIns="0" bIns="0" rtlCol="0" anchor="ctr"/>
          <a:lstStyle/>
          <a:p>
            <a:pPr algn="ctr" defTabSz="761970">
              <a:lnSpc>
                <a:spcPts val="2208"/>
              </a:lnSpc>
            </a:pPr>
            <a:r>
              <a:rPr lang="en-US" sz="7333" dirty="0">
                <a:solidFill>
                  <a:prstClr val="white"/>
                </a:solidFill>
                <a:latin typeface="Fira Sans SemiBold" panose="020B0603050000020004" pitchFamily="34" charset="0"/>
                <a:ea typeface="Roboto" pitchFamily="34" charset="-122"/>
                <a:cs typeface="Roboto" pitchFamily="34" charset="-120"/>
              </a:rPr>
              <a:t>Product Releases</a:t>
            </a:r>
          </a:p>
        </p:txBody>
      </p:sp>
      <p:grpSp>
        <p:nvGrpSpPr>
          <p:cNvPr id="12" name="Grupo 11">
            <a:extLst>
              <a:ext uri="{FF2B5EF4-FFF2-40B4-BE49-F238E27FC236}">
                <a16:creationId xmlns:a16="http://schemas.microsoft.com/office/drawing/2014/main" id="{8E7C1334-8B80-C210-574D-4753DE335D7D}"/>
              </a:ext>
            </a:extLst>
          </p:cNvPr>
          <p:cNvGrpSpPr/>
          <p:nvPr/>
        </p:nvGrpSpPr>
        <p:grpSpPr>
          <a:xfrm>
            <a:off x="6102064" y="2123693"/>
            <a:ext cx="2600464" cy="2186641"/>
            <a:chOff x="6543658" y="2123693"/>
            <a:chExt cx="2600464" cy="2186641"/>
          </a:xfrm>
        </p:grpSpPr>
        <p:sp>
          <p:nvSpPr>
            <p:cNvPr id="18" name="Text 15">
              <a:extLst>
                <a:ext uri="{FF2B5EF4-FFF2-40B4-BE49-F238E27FC236}">
                  <a16:creationId xmlns:a16="http://schemas.microsoft.com/office/drawing/2014/main" id="{B93CE0D0-AC17-5BF5-71D4-5ED58C98B14C}"/>
                </a:ext>
              </a:extLst>
            </p:cNvPr>
            <p:cNvSpPr/>
            <p:nvPr/>
          </p:nvSpPr>
          <p:spPr>
            <a:xfrm>
              <a:off x="6543658" y="4035201"/>
              <a:ext cx="2600464" cy="275133"/>
            </a:xfrm>
            <a:prstGeom prst="rect">
              <a:avLst/>
            </a:prstGeom>
            <a:noFill/>
            <a:ln/>
          </p:spPr>
          <p:txBody>
            <a:bodyPr wrap="none" lIns="0" tIns="0" rIns="0" bIns="0" rtlCol="0" anchor="t"/>
            <a:lstStyle/>
            <a:p>
              <a:pPr algn="ctr" defTabSz="761970">
                <a:lnSpc>
                  <a:spcPts val="2167"/>
                </a:lnSpc>
              </a:pPr>
              <a:r>
                <a:rPr lang="en-US" sz="1600" dirty="0" err="1">
                  <a:solidFill>
                    <a:prstClr val="black">
                      <a:lumMod val="75000"/>
                      <a:lumOff val="25000"/>
                    </a:prstClr>
                  </a:solidFill>
                  <a:latin typeface="Fira Sans Medium italic" panose="020B0603050000020004" pitchFamily="34" charset="0"/>
                  <a:ea typeface="Saira Medium" pitchFamily="34" charset="-122"/>
                  <a:cs typeface="Saira Medium" pitchFamily="34" charset="-120"/>
                </a:rPr>
                <a:t>ipd</a:t>
              </a:r>
              <a:r>
                <a:rPr lang="en-US" sz="1600" dirty="0">
                  <a:solidFill>
                    <a:prstClr val="black">
                      <a:lumMod val="75000"/>
                      <a:lumOff val="25000"/>
                    </a:prstClr>
                  </a:solidFill>
                  <a:latin typeface="Fira Sans Medium" panose="020B0603050000020004" pitchFamily="34" charset="0"/>
                  <a:ea typeface="Saira Medium" pitchFamily="34" charset="-122"/>
                  <a:cs typeface="Saira Medium" pitchFamily="34" charset="-120"/>
                </a:rPr>
                <a:t> CAD Lite </a:t>
              </a:r>
              <a:r>
                <a:rPr lang="cs-CZ" sz="1600" dirty="0" smtClean="0">
                  <a:solidFill>
                    <a:prstClr val="black">
                      <a:lumMod val="75000"/>
                      <a:lumOff val="25000"/>
                    </a:prstClr>
                  </a:solidFill>
                  <a:latin typeface="Fira Sans Medium" panose="020B0603050000020004" pitchFamily="34" charset="0"/>
                  <a:ea typeface="Saira Medium" pitchFamily="34" charset="-122"/>
                  <a:cs typeface="Saira Medium" pitchFamily="34" charset="-120"/>
                </a:rPr>
                <a:t>knihovny</a:t>
              </a:r>
              <a:endParaRPr lang="en-US" sz="1600" dirty="0">
                <a:solidFill>
                  <a:prstClr val="black">
                    <a:lumMod val="75000"/>
                    <a:lumOff val="25000"/>
                  </a:prstClr>
                </a:solidFill>
                <a:latin typeface="Fira Sans Medium" panose="020B0603050000020004" pitchFamily="34" charset="0"/>
              </a:endParaRPr>
            </a:p>
          </p:txBody>
        </p:sp>
        <p:sp>
          <p:nvSpPr>
            <p:cNvPr id="6" name="Elipse 5">
              <a:extLst>
                <a:ext uri="{FF2B5EF4-FFF2-40B4-BE49-F238E27FC236}">
                  <a16:creationId xmlns:a16="http://schemas.microsoft.com/office/drawing/2014/main" id="{E3267801-5676-F817-52F0-B4834F9A0755}"/>
                </a:ext>
              </a:extLst>
            </p:cNvPr>
            <p:cNvSpPr/>
            <p:nvPr/>
          </p:nvSpPr>
          <p:spPr>
            <a:xfrm>
              <a:off x="6954892" y="2123693"/>
              <a:ext cx="1778000" cy="177800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s-ES" sz="1500">
                <a:solidFill>
                  <a:prstClr val="white"/>
                </a:solidFill>
                <a:latin typeface="Calibri" panose="020F0502020204030204"/>
              </a:endParaRPr>
            </a:p>
          </p:txBody>
        </p:sp>
      </p:grpSp>
      <p:grpSp>
        <p:nvGrpSpPr>
          <p:cNvPr id="11" name="Grupo 10">
            <a:extLst>
              <a:ext uri="{FF2B5EF4-FFF2-40B4-BE49-F238E27FC236}">
                <a16:creationId xmlns:a16="http://schemas.microsoft.com/office/drawing/2014/main" id="{76E40771-5AD0-F1D9-C903-CAC4713AEC90}"/>
              </a:ext>
            </a:extLst>
          </p:cNvPr>
          <p:cNvGrpSpPr/>
          <p:nvPr/>
        </p:nvGrpSpPr>
        <p:grpSpPr>
          <a:xfrm>
            <a:off x="3271671" y="2095500"/>
            <a:ext cx="2830393" cy="2214834"/>
            <a:chOff x="3344144" y="2095500"/>
            <a:chExt cx="2830393" cy="2214834"/>
          </a:xfrm>
        </p:grpSpPr>
        <p:sp>
          <p:nvSpPr>
            <p:cNvPr id="13" name="Text 10">
              <a:extLst>
                <a:ext uri="{FF2B5EF4-FFF2-40B4-BE49-F238E27FC236}">
                  <a16:creationId xmlns:a16="http://schemas.microsoft.com/office/drawing/2014/main" id="{6622BE28-6DCA-88B7-AE7C-74003FECAF3C}"/>
                </a:ext>
              </a:extLst>
            </p:cNvPr>
            <p:cNvSpPr/>
            <p:nvPr/>
          </p:nvSpPr>
          <p:spPr>
            <a:xfrm>
              <a:off x="3344144" y="4035201"/>
              <a:ext cx="2830393" cy="275133"/>
            </a:xfrm>
            <a:prstGeom prst="rect">
              <a:avLst/>
            </a:prstGeom>
            <a:noFill/>
            <a:ln/>
          </p:spPr>
          <p:txBody>
            <a:bodyPr wrap="none" lIns="0" tIns="0" rIns="0" bIns="0" rtlCol="0" anchor="t"/>
            <a:lstStyle/>
            <a:p>
              <a:pPr algn="ctr" defTabSz="761970">
                <a:lnSpc>
                  <a:spcPts val="2167"/>
                </a:lnSpc>
              </a:pPr>
              <a:r>
                <a:rPr lang="en-US" sz="1600" dirty="0" err="1">
                  <a:solidFill>
                    <a:srgbClr val="002060"/>
                  </a:solidFill>
                  <a:latin typeface="Fira Sans Medium" panose="020B0603050000020004" pitchFamily="34" charset="0"/>
                  <a:ea typeface="Saira Medium" pitchFamily="34" charset="-122"/>
                  <a:cs typeface="Saira Medium" pitchFamily="34" charset="-120"/>
                </a:rPr>
                <a:t>IPDMilled</a:t>
              </a:r>
              <a:r>
                <a:rPr lang="en-US" sz="1600" dirty="0">
                  <a:solidFill>
                    <a:srgbClr val="002060"/>
                  </a:solidFill>
                  <a:latin typeface="Fira Sans Medium" panose="020B0603050000020004" pitchFamily="34" charset="0"/>
                  <a:ea typeface="Saira Medium" pitchFamily="34" charset="-122"/>
                  <a:cs typeface="Saira Medium" pitchFamily="34" charset="-120"/>
                </a:rPr>
                <a:t> </a:t>
              </a:r>
              <a:r>
                <a:rPr lang="cs-CZ" sz="1600" dirty="0" err="1" smtClean="0">
                  <a:solidFill>
                    <a:srgbClr val="002060"/>
                  </a:solidFill>
                  <a:latin typeface="Fira Sans Medium" panose="020B0603050000020004" pitchFamily="34" charset="0"/>
                  <a:ea typeface="Saira Medium" pitchFamily="34" charset="-122"/>
                  <a:cs typeface="Saira Medium" pitchFamily="34" charset="-120"/>
                </a:rPr>
                <a:t>abutmenty</a:t>
              </a:r>
              <a:endParaRPr lang="en-US" sz="1600" dirty="0">
                <a:solidFill>
                  <a:srgbClr val="002060"/>
                </a:solidFill>
                <a:latin typeface="Fira Sans Medium" panose="020B0603050000020004" pitchFamily="34" charset="0"/>
              </a:endParaRPr>
            </a:p>
          </p:txBody>
        </p:sp>
        <p:grpSp>
          <p:nvGrpSpPr>
            <p:cNvPr id="7" name="Grupo 6">
              <a:extLst>
                <a:ext uri="{FF2B5EF4-FFF2-40B4-BE49-F238E27FC236}">
                  <a16:creationId xmlns:a16="http://schemas.microsoft.com/office/drawing/2014/main" id="{A92B0FA0-9CD9-A762-F7EE-7C9CFBD5CC36}"/>
                </a:ext>
              </a:extLst>
            </p:cNvPr>
            <p:cNvGrpSpPr/>
            <p:nvPr/>
          </p:nvGrpSpPr>
          <p:grpSpPr>
            <a:xfrm>
              <a:off x="3870342" y="2095500"/>
              <a:ext cx="1778000" cy="1778000"/>
              <a:chOff x="5270500" y="2095500"/>
              <a:chExt cx="1778000" cy="1778000"/>
            </a:xfrm>
          </p:grpSpPr>
          <p:sp>
            <p:nvSpPr>
              <p:cNvPr id="3" name="Elipse 2">
                <a:extLst>
                  <a:ext uri="{FF2B5EF4-FFF2-40B4-BE49-F238E27FC236}">
                    <a16:creationId xmlns:a16="http://schemas.microsoft.com/office/drawing/2014/main" id="{CEAA5503-CA25-66BE-2427-4D9847FECBEF}"/>
                  </a:ext>
                </a:extLst>
              </p:cNvPr>
              <p:cNvSpPr/>
              <p:nvPr/>
            </p:nvSpPr>
            <p:spPr>
              <a:xfrm>
                <a:off x="5270500" y="2095500"/>
                <a:ext cx="1778000" cy="177800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s-ES" sz="1500">
                  <a:solidFill>
                    <a:prstClr val="white"/>
                  </a:solidFill>
                  <a:latin typeface="Calibri" panose="020F0502020204030204"/>
                </a:endParaRPr>
              </a:p>
            </p:txBody>
          </p:sp>
          <p:pic>
            <p:nvPicPr>
              <p:cNvPr id="4" name="Picture 7" descr="A silver cylinder with a screw&#10;&#10;Description automatically generated">
                <a:extLst>
                  <a:ext uri="{FF2B5EF4-FFF2-40B4-BE49-F238E27FC236}">
                    <a16:creationId xmlns:a16="http://schemas.microsoft.com/office/drawing/2014/main" id="{DC1B3631-4265-4F18-6689-FEA0C074F062}"/>
                  </a:ext>
                </a:extLst>
              </p:cNvPr>
              <p:cNvPicPr>
                <a:picLocks noChangeAspect="1"/>
              </p:cNvPicPr>
              <p:nvPr/>
            </p:nvPicPr>
            <p:blipFill>
              <a:blip r:embed="rId4" cstate="hqprint">
                <a:extLst>
                  <a:ext uri="{28A0092B-C50C-407E-A947-70E740481C1C}">
                    <a14:useLocalDpi xmlns:a14="http://schemas.microsoft.com/office/drawing/2010/main" val="0"/>
                  </a:ext>
                </a:extLst>
              </a:blip>
              <a:srcRect l="33514" t="15787" r="32381" b="19697"/>
              <a:stretch/>
            </p:blipFill>
            <p:spPr>
              <a:xfrm>
                <a:off x="5837007" y="2374460"/>
                <a:ext cx="644985" cy="1220081"/>
              </a:xfrm>
              <a:prstGeom prst="rect">
                <a:avLst/>
              </a:prstGeom>
            </p:spPr>
          </p:pic>
        </p:grpSp>
      </p:grpSp>
      <p:grpSp>
        <p:nvGrpSpPr>
          <p:cNvPr id="10" name="Grupo 9">
            <a:extLst>
              <a:ext uri="{FF2B5EF4-FFF2-40B4-BE49-F238E27FC236}">
                <a16:creationId xmlns:a16="http://schemas.microsoft.com/office/drawing/2014/main" id="{31A02EFF-A38B-DA28-1C55-2D762D81E5AC}"/>
              </a:ext>
            </a:extLst>
          </p:cNvPr>
          <p:cNvGrpSpPr/>
          <p:nvPr/>
        </p:nvGrpSpPr>
        <p:grpSpPr>
          <a:xfrm>
            <a:off x="793360" y="2045680"/>
            <a:ext cx="2476500" cy="2264654"/>
            <a:chOff x="483102" y="2045680"/>
            <a:chExt cx="2476500" cy="2264654"/>
          </a:xfrm>
        </p:grpSpPr>
        <p:sp>
          <p:nvSpPr>
            <p:cNvPr id="55" name="Text 5">
              <a:extLst>
                <a:ext uri="{FF2B5EF4-FFF2-40B4-BE49-F238E27FC236}">
                  <a16:creationId xmlns:a16="http://schemas.microsoft.com/office/drawing/2014/main" id="{F2F5CF63-DC3B-BE9A-4156-B93B79C03891}"/>
                </a:ext>
              </a:extLst>
            </p:cNvPr>
            <p:cNvSpPr/>
            <p:nvPr/>
          </p:nvSpPr>
          <p:spPr>
            <a:xfrm>
              <a:off x="483102" y="4035201"/>
              <a:ext cx="2476500" cy="275133"/>
            </a:xfrm>
            <a:prstGeom prst="rect">
              <a:avLst/>
            </a:prstGeom>
            <a:noFill/>
            <a:ln/>
          </p:spPr>
          <p:txBody>
            <a:bodyPr wrap="none" lIns="0" tIns="0" rIns="0" bIns="0" rtlCol="0" anchor="t"/>
            <a:lstStyle/>
            <a:p>
              <a:pPr algn="ctr" defTabSz="761970">
                <a:lnSpc>
                  <a:spcPts val="2167"/>
                </a:lnSpc>
              </a:pPr>
              <a:r>
                <a:rPr lang="cs-CZ" sz="1600" dirty="0" smtClean="0">
                  <a:solidFill>
                    <a:srgbClr val="00B0F0"/>
                  </a:solidFill>
                  <a:latin typeface="Fira Sans Medium" panose="020B0603050000020004" pitchFamily="34" charset="0"/>
                  <a:ea typeface="Saira Medium" pitchFamily="34" charset="-122"/>
                  <a:cs typeface="Saira Medium" pitchFamily="34" charset="-120"/>
                </a:rPr>
                <a:t>Šrouby </a:t>
              </a:r>
              <a:r>
                <a:rPr lang="en-US" sz="1600" dirty="0" smtClean="0">
                  <a:solidFill>
                    <a:srgbClr val="00B0F0"/>
                  </a:solidFill>
                  <a:latin typeface="Fira Sans Medium" panose="020B0603050000020004" pitchFamily="34" charset="0"/>
                  <a:ea typeface="Saira Medium" pitchFamily="34" charset="-122"/>
                  <a:cs typeface="Saira Medium" pitchFamily="34" charset="-120"/>
                </a:rPr>
                <a:t>BLC</a:t>
              </a:r>
              <a:endParaRPr lang="en-US" sz="1600" dirty="0">
                <a:solidFill>
                  <a:srgbClr val="00B0F0"/>
                </a:solidFill>
                <a:latin typeface="Fira Sans Medium" panose="020B0603050000020004" pitchFamily="34" charset="0"/>
              </a:endParaRPr>
            </a:p>
          </p:txBody>
        </p:sp>
        <p:grpSp>
          <p:nvGrpSpPr>
            <p:cNvPr id="5" name="Grupo 4">
              <a:extLst>
                <a:ext uri="{FF2B5EF4-FFF2-40B4-BE49-F238E27FC236}">
                  <a16:creationId xmlns:a16="http://schemas.microsoft.com/office/drawing/2014/main" id="{951D0F68-AC42-C3ED-6674-476534F1CB54}"/>
                </a:ext>
              </a:extLst>
            </p:cNvPr>
            <p:cNvGrpSpPr/>
            <p:nvPr/>
          </p:nvGrpSpPr>
          <p:grpSpPr>
            <a:xfrm>
              <a:off x="752171" y="2045680"/>
              <a:ext cx="1938362" cy="1938362"/>
              <a:chOff x="1614917" y="2045680"/>
              <a:chExt cx="1938362" cy="1938362"/>
            </a:xfrm>
          </p:grpSpPr>
          <p:pic>
            <p:nvPicPr>
              <p:cNvPr id="44" name="Imagen 43">
                <a:extLst>
                  <a:ext uri="{FF2B5EF4-FFF2-40B4-BE49-F238E27FC236}">
                    <a16:creationId xmlns:a16="http://schemas.microsoft.com/office/drawing/2014/main" id="{9F721815-A6DF-7E03-9568-EC141490E9F1}"/>
                  </a:ext>
                </a:extLst>
              </p:cNvPr>
              <p:cNvPicPr>
                <a:picLocks noChangeAspect="1"/>
              </p:cNvPicPr>
              <p:nvPr/>
            </p:nvPicPr>
            <p:blipFill>
              <a:blip r:embed="rId5"/>
              <a:srcRect/>
              <a:stretch/>
            </p:blipFill>
            <p:spPr>
              <a:xfrm>
                <a:off x="1614917" y="2045680"/>
                <a:ext cx="1938362" cy="1938362"/>
              </a:xfrm>
              <a:prstGeom prst="rect">
                <a:avLst/>
              </a:prstGeom>
            </p:spPr>
          </p:pic>
          <p:pic>
            <p:nvPicPr>
              <p:cNvPr id="8" name="Imagen 7" descr="Imagen que contiene oscuro, frente, luz, iluminado&#10;&#10;El contenido generado por IA puede ser incorrecto.">
                <a:extLst>
                  <a:ext uri="{FF2B5EF4-FFF2-40B4-BE49-F238E27FC236}">
                    <a16:creationId xmlns:a16="http://schemas.microsoft.com/office/drawing/2014/main" id="{7C5D49D5-96ED-F10D-DEC6-2C376A7D847D}"/>
                  </a:ext>
                </a:extLst>
              </p:cNvPr>
              <p:cNvPicPr>
                <a:picLocks noChangeAspect="1"/>
              </p:cNvPicPr>
              <p:nvPr/>
            </p:nvPicPr>
            <p:blipFill>
              <a:blip r:embed="rId6"/>
              <a:stretch>
                <a:fillRect/>
              </a:stretch>
            </p:blipFill>
            <p:spPr>
              <a:xfrm>
                <a:off x="1835545" y="2288354"/>
                <a:ext cx="1499041" cy="1499041"/>
              </a:xfrm>
              <a:prstGeom prst="rect">
                <a:avLst/>
              </a:prstGeom>
            </p:spPr>
          </p:pic>
        </p:grpSp>
      </p:grpSp>
      <p:sp>
        <p:nvSpPr>
          <p:cNvPr id="15" name="Text 10">
            <a:extLst>
              <a:ext uri="{FF2B5EF4-FFF2-40B4-BE49-F238E27FC236}">
                <a16:creationId xmlns:a16="http://schemas.microsoft.com/office/drawing/2014/main" id="{BAE54132-9AFE-6FA6-1ECE-AB0B78570FD7}"/>
              </a:ext>
            </a:extLst>
          </p:cNvPr>
          <p:cNvSpPr/>
          <p:nvPr/>
        </p:nvSpPr>
        <p:spPr>
          <a:xfrm>
            <a:off x="8568166" y="4035201"/>
            <a:ext cx="2830393" cy="275133"/>
          </a:xfrm>
          <a:prstGeom prst="rect">
            <a:avLst/>
          </a:prstGeom>
          <a:noFill/>
          <a:ln/>
        </p:spPr>
        <p:txBody>
          <a:bodyPr wrap="none" lIns="0" tIns="0" rIns="0" bIns="0" rtlCol="0" anchor="t"/>
          <a:lstStyle/>
          <a:p>
            <a:pPr algn="ctr" defTabSz="761970">
              <a:lnSpc>
                <a:spcPts val="2167"/>
              </a:lnSpc>
            </a:pPr>
            <a:r>
              <a:rPr lang="cs-CZ" sz="1600" dirty="0" smtClean="0">
                <a:latin typeface="Fira Sans Medium" panose="020B0603050000020004" pitchFamily="34" charset="0"/>
                <a:ea typeface="Saira Medium" pitchFamily="34" charset="-122"/>
                <a:cs typeface="Saira Medium" pitchFamily="34" charset="-120"/>
              </a:rPr>
              <a:t>Rozšíření produktů</a:t>
            </a:r>
            <a:endParaRPr lang="en-US" sz="1600" dirty="0">
              <a:latin typeface="Fira Sans Medium" panose="020B0603050000020004" pitchFamily="34" charset="0"/>
            </a:endParaRPr>
          </a:p>
        </p:txBody>
      </p:sp>
      <p:sp>
        <p:nvSpPr>
          <p:cNvPr id="17" name="Elipse 16">
            <a:extLst>
              <a:ext uri="{FF2B5EF4-FFF2-40B4-BE49-F238E27FC236}">
                <a16:creationId xmlns:a16="http://schemas.microsoft.com/office/drawing/2014/main" id="{6BD47D16-3718-6F60-C6FE-7D7C14A21BED}"/>
              </a:ext>
            </a:extLst>
          </p:cNvPr>
          <p:cNvSpPr/>
          <p:nvPr/>
        </p:nvSpPr>
        <p:spPr>
          <a:xfrm>
            <a:off x="9094364" y="2095500"/>
            <a:ext cx="1778000" cy="1778000"/>
          </a:xfrm>
          <a:prstGeom prst="ellipse">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s-ES" sz="1500">
              <a:solidFill>
                <a:prstClr val="white"/>
              </a:solidFill>
              <a:latin typeface="Calibri" panose="020F0502020204030204"/>
            </a:endParaRPr>
          </a:p>
        </p:txBody>
      </p:sp>
      <p:pic>
        <p:nvPicPr>
          <p:cNvPr id="14" name="Imagen 13" descr="Icono&#10;&#10;El contenido generado por IA puede ser incorrecto.">
            <a:extLst>
              <a:ext uri="{FF2B5EF4-FFF2-40B4-BE49-F238E27FC236}">
                <a16:creationId xmlns:a16="http://schemas.microsoft.com/office/drawing/2014/main" id="{2E26E6A8-8A9B-9C82-C867-093DCED7BED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58197" y="2515204"/>
            <a:ext cx="936362" cy="906502"/>
          </a:xfrm>
          <a:prstGeom prst="rect">
            <a:avLst/>
          </a:prstGeom>
        </p:spPr>
      </p:pic>
      <p:pic>
        <p:nvPicPr>
          <p:cNvPr id="21" name="Imagen 20" descr="Imagen que contiene taza, oscuro, tabla, vidrio&#10;&#10;El contenido generado por IA puede ser incorrecto.">
            <a:extLst>
              <a:ext uri="{FF2B5EF4-FFF2-40B4-BE49-F238E27FC236}">
                <a16:creationId xmlns:a16="http://schemas.microsoft.com/office/drawing/2014/main" id="{0BCCA9C7-1D92-0240-BEB3-77660AA2B9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76692" y="2206023"/>
            <a:ext cx="1613339" cy="1613339"/>
          </a:xfrm>
          <a:prstGeom prst="rect">
            <a:avLst/>
          </a:prstGeom>
        </p:spPr>
      </p:pic>
    </p:spTree>
    <p:extLst>
      <p:ext uri="{BB962C8B-B14F-4D97-AF65-F5344CB8AC3E}">
        <p14:creationId xmlns:p14="http://schemas.microsoft.com/office/powerpoint/2010/main" val="136655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14F1E-993D-C030-1879-A3610036EAA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84030EED-13F2-679A-947B-5E384E78F020}"/>
              </a:ext>
            </a:extLst>
          </p:cNvPr>
          <p:cNvSpPr/>
          <p:nvPr/>
        </p:nvSpPr>
        <p:spPr>
          <a:xfrm>
            <a:off x="0" y="0"/>
            <a:ext cx="203200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s-ES" sz="15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3" name="Text 0">
            <a:extLst>
              <a:ext uri="{FF2B5EF4-FFF2-40B4-BE49-F238E27FC236}">
                <a16:creationId xmlns:a16="http://schemas.microsoft.com/office/drawing/2014/main" id="{9EE4F6A5-BFBF-0153-1F6A-4512992C6BA8}"/>
              </a:ext>
            </a:extLst>
          </p:cNvPr>
          <p:cNvSpPr/>
          <p:nvPr/>
        </p:nvSpPr>
        <p:spPr>
          <a:xfrm rot="16200000">
            <a:off x="-1086556" y="1755659"/>
            <a:ext cx="4205111" cy="1632183"/>
          </a:xfrm>
          <a:prstGeom prst="rect">
            <a:avLst/>
          </a:prstGeom>
          <a:noFill/>
          <a:ln/>
        </p:spPr>
        <p:txBody>
          <a:bodyPr wrap="square" lIns="0" tIns="0" rIns="0" bIns="0" rtlCol="0" anchor="t"/>
          <a:lstStyle/>
          <a:p>
            <a:pPr marL="0" marR="0" lvl="0" indent="0" algn="r" defTabSz="76197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err="1">
                <a:ln>
                  <a:noFill/>
                </a:ln>
                <a:solidFill>
                  <a:prstClr val="white"/>
                </a:solidFill>
                <a:effectLst/>
                <a:uLnTx/>
                <a:uFillTx/>
                <a:latin typeface="Fira Sans SemiBold italic" panose="020B0703050000020004" pitchFamily="34" charset="0"/>
                <a:ea typeface="Saira Medium" pitchFamily="34" charset="-122"/>
                <a:cs typeface="Saira Medium" pitchFamily="34" charset="-120"/>
              </a:rPr>
              <a:t>ipd</a:t>
            </a:r>
            <a:r>
              <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Saira Medium" pitchFamily="34" charset="-122"/>
                <a:cs typeface="Saira Medium" pitchFamily="34" charset="-120"/>
              </a:rPr>
              <a:t> CAD-CAM Libraries</a:t>
            </a:r>
          </a:p>
          <a:p>
            <a:pPr marL="0" marR="0" lvl="0" indent="0" algn="r" defTabSz="761970" rtl="0" eaLnBrk="1" fontAlgn="auto" latinLnBrk="0" hangingPunct="1">
              <a:lnSpc>
                <a:spcPct val="100000"/>
              </a:lnSpc>
              <a:spcBef>
                <a:spcPts val="0"/>
              </a:spcBef>
              <a:spcAft>
                <a:spcPts val="0"/>
              </a:spcAft>
              <a:buClrTx/>
              <a:buSzTx/>
              <a:buFontTx/>
              <a:buNone/>
              <a:tabLst/>
              <a:defRPr/>
            </a:pPr>
            <a:endPar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mn-ea"/>
              <a:cs typeface="+mn-cs"/>
            </a:endParaRPr>
          </a:p>
        </p:txBody>
      </p:sp>
      <p:sp>
        <p:nvSpPr>
          <p:cNvPr id="6" name="CuadroTexto 5">
            <a:extLst>
              <a:ext uri="{FF2B5EF4-FFF2-40B4-BE49-F238E27FC236}">
                <a16:creationId xmlns:a16="http://schemas.microsoft.com/office/drawing/2014/main" id="{0B5C5748-4383-BAE2-4AC8-0ED8F7C72E4F}"/>
              </a:ext>
            </a:extLst>
          </p:cNvPr>
          <p:cNvSpPr txBox="1"/>
          <p:nvPr/>
        </p:nvSpPr>
        <p:spPr>
          <a:xfrm>
            <a:off x="2476500" y="368359"/>
            <a:ext cx="7654473" cy="656655"/>
          </a:xfrm>
          <a:prstGeom prst="rect">
            <a:avLst/>
          </a:prstGeom>
          <a:noFill/>
        </p:spPr>
        <p:txBody>
          <a:bodyPr wrap="squar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cs-CZ" sz="3667" b="0" i="0" u="none" strike="noStrike" kern="1200" cap="none" spc="0" normalizeH="0" baseline="0" noProof="0" dirty="0" smtClean="0">
                <a:ln>
                  <a:noFill/>
                </a:ln>
                <a:solidFill>
                  <a:prstClr val="black">
                    <a:lumMod val="65000"/>
                    <a:lumOff val="35000"/>
                  </a:prstClr>
                </a:solidFill>
                <a:effectLst/>
                <a:uLnTx/>
                <a:uFillTx/>
                <a:latin typeface="Fira Sans Medium" panose="020B0603050000020004" pitchFamily="34" charset="0"/>
                <a:ea typeface="+mn-ea"/>
                <a:cs typeface="+mn-cs"/>
              </a:rPr>
              <a:t>SW</a:t>
            </a:r>
            <a:r>
              <a:rPr kumimoji="0" lang="cs-CZ" sz="3667" b="0" i="0" u="none" strike="noStrike" kern="1200" cap="none" spc="0" normalizeH="0" noProof="0" dirty="0" smtClean="0">
                <a:ln>
                  <a:noFill/>
                </a:ln>
                <a:solidFill>
                  <a:prstClr val="black">
                    <a:lumMod val="65000"/>
                    <a:lumOff val="35000"/>
                  </a:prstClr>
                </a:solidFill>
                <a:effectLst/>
                <a:uLnTx/>
                <a:uFillTx/>
                <a:latin typeface="Fira Sans Medium" panose="020B0603050000020004" pitchFamily="34" charset="0"/>
                <a:ea typeface="+mn-ea"/>
                <a:cs typeface="+mn-cs"/>
              </a:rPr>
              <a:t> knihovny </a:t>
            </a:r>
            <a:r>
              <a:rPr kumimoji="0" lang="es-ES" sz="3667" b="0" i="0" u="none" strike="noStrike" kern="1200" cap="none" spc="0" normalizeH="0" baseline="0" noProof="0" dirty="0" smtClean="0">
                <a:ln>
                  <a:noFill/>
                </a:ln>
                <a:solidFill>
                  <a:prstClr val="black">
                    <a:lumMod val="65000"/>
                    <a:lumOff val="35000"/>
                  </a:prstClr>
                </a:solidFill>
                <a:effectLst/>
                <a:uLnTx/>
                <a:uFillTx/>
                <a:latin typeface="Fira Sans Medium" panose="020B0603050000020004" pitchFamily="34" charset="0"/>
                <a:ea typeface="+mn-ea"/>
                <a:cs typeface="+mn-cs"/>
              </a:rPr>
              <a:t>Dropbox</a:t>
            </a:r>
            <a:endParaRPr kumimoji="0" lang="es-ES" sz="3667" b="0" i="0" u="none" strike="noStrike" kern="1200" cap="none" spc="0" normalizeH="0" baseline="0" noProof="0" dirty="0">
              <a:ln>
                <a:noFill/>
              </a:ln>
              <a:solidFill>
                <a:prstClr val="black">
                  <a:lumMod val="65000"/>
                  <a:lumOff val="35000"/>
                </a:prstClr>
              </a:solidFill>
              <a:effectLst/>
              <a:uLnTx/>
              <a:uFillTx/>
              <a:latin typeface="Fira Sans Medium" panose="020B0603050000020004" pitchFamily="34" charset="0"/>
              <a:ea typeface="+mn-ea"/>
              <a:cs typeface="+mn-cs"/>
            </a:endParaRPr>
          </a:p>
        </p:txBody>
      </p:sp>
      <p:pic>
        <p:nvPicPr>
          <p:cNvPr id="8" name="Imagen 7" descr="Imagen que contiene Icono&#10;&#10;Descripción generada automáticamente">
            <a:extLst>
              <a:ext uri="{FF2B5EF4-FFF2-40B4-BE49-F238E27FC236}">
                <a16:creationId xmlns:a16="http://schemas.microsoft.com/office/drawing/2014/main" id="{DB7BDFE2-D0B1-041E-0718-C18EEBCB2CE8}"/>
              </a:ext>
            </a:extLst>
          </p:cNvPr>
          <p:cNvPicPr>
            <a:picLocks noChangeAspect="1"/>
          </p:cNvPicPr>
          <p:nvPr/>
        </p:nvPicPr>
        <p:blipFill>
          <a:blip r:embed="rId2"/>
          <a:stretch>
            <a:fillRect/>
          </a:stretch>
        </p:blipFill>
        <p:spPr>
          <a:xfrm>
            <a:off x="10575474" y="253999"/>
            <a:ext cx="1074053" cy="869920"/>
          </a:xfrm>
          <a:prstGeom prst="rect">
            <a:avLst/>
          </a:prstGeom>
        </p:spPr>
      </p:pic>
      <p:pic>
        <p:nvPicPr>
          <p:cNvPr id="7" name="Imagen 6" descr="Icono&#10;&#10;El contenido generado por IA puede ser incorrecto.">
            <a:extLst>
              <a:ext uri="{FF2B5EF4-FFF2-40B4-BE49-F238E27FC236}">
                <a16:creationId xmlns:a16="http://schemas.microsoft.com/office/drawing/2014/main" id="{EF7B0562-0CF5-E7C6-FF7D-3867D00AC72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7818" y="5482303"/>
            <a:ext cx="936362" cy="906502"/>
          </a:xfrm>
          <a:prstGeom prst="rect">
            <a:avLst/>
          </a:prstGeom>
        </p:spPr>
      </p:pic>
      <p:sp>
        <p:nvSpPr>
          <p:cNvPr id="2" name="CuadroTexto 1">
            <a:extLst>
              <a:ext uri="{FF2B5EF4-FFF2-40B4-BE49-F238E27FC236}">
                <a16:creationId xmlns:a16="http://schemas.microsoft.com/office/drawing/2014/main" id="{3BE99A41-1CE2-D119-6E39-71F0D28D821E}"/>
              </a:ext>
            </a:extLst>
          </p:cNvPr>
          <p:cNvSpPr txBox="1"/>
          <p:nvPr/>
        </p:nvSpPr>
        <p:spPr>
          <a:xfrm>
            <a:off x="2476500" y="1123919"/>
            <a:ext cx="8572500" cy="2619692"/>
          </a:xfrm>
          <a:prstGeom prst="rect">
            <a:avLst/>
          </a:prstGeom>
          <a:noFill/>
        </p:spPr>
        <p:txBody>
          <a:bodyPr wrap="square" rtlCol="0">
            <a:spAutoFit/>
          </a:bodyPr>
          <a:lstStyle/>
          <a:p>
            <a:pPr lvl="0" defTabSz="761970">
              <a:lnSpc>
                <a:spcPct val="115000"/>
              </a:lnSpc>
              <a:spcAft>
                <a:spcPts val="667"/>
              </a:spcAft>
              <a:defRPr/>
            </a:pPr>
            <a:r>
              <a:rPr lang="cs-CZ"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Vytvořili jsme </a:t>
            </a:r>
            <a:r>
              <a:rPr lang="en-US" sz="1200" kern="100" dirty="0" err="1"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nový</a:t>
            </a:r>
            <a:r>
              <a:rPr lang="en-US"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odkaz</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cs-CZ"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službě </a:t>
            </a:r>
            <a:r>
              <a:rPr lang="en-US"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Dropbox </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pro </a:t>
            </a:r>
            <a:r>
              <a:rPr lang="cs-CZ"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snadnou dostupnost </a:t>
            </a:r>
            <a:r>
              <a:rPr lang="en-US"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CAD-CAM </a:t>
            </a:r>
            <a:r>
              <a:rPr lang="en-US" sz="1200" kern="100" dirty="0" err="1"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knihov</a:t>
            </a:r>
            <a:r>
              <a:rPr lang="cs-CZ"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e</a:t>
            </a:r>
            <a:r>
              <a:rPr lang="en-US"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 </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rámci</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tohoto</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nového</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odkazu</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najdete</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všechny</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dostupné</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knihovny</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aktualizované</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cs-CZ"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 </a:t>
            </a:r>
            <a:r>
              <a:rPr lang="en-US" sz="1200" kern="100" dirty="0" err="1"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nejnovější</a:t>
            </a:r>
            <a:r>
              <a:rPr lang="en-US"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verzi</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t>
            </a:r>
          </a:p>
          <a:p>
            <a:pPr lvl="0" defTabSz="761970">
              <a:lnSpc>
                <a:spcPct val="115000"/>
              </a:lnSpc>
              <a:spcAft>
                <a:spcPts val="667"/>
              </a:spcAft>
              <a:defRPr/>
            </a:pPr>
            <a:endPar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endParaRPr>
          </a:p>
          <a:p>
            <a:pPr lvl="0" defTabSz="761970">
              <a:lnSpc>
                <a:spcPct val="115000"/>
              </a:lnSpc>
              <a:spcAft>
                <a:spcPts val="667"/>
              </a:spcAft>
              <a:defRPr/>
            </a:pPr>
            <a:endPar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endParaRPr>
          </a:p>
          <a:p>
            <a:pPr lvl="0" defTabSz="761970">
              <a:lnSpc>
                <a:spcPct val="115000"/>
              </a:lnSpc>
              <a:spcAft>
                <a:spcPts val="667"/>
              </a:spcAft>
              <a:defRPr/>
            </a:pPr>
            <a:endPar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endParaRPr>
          </a:p>
          <a:p>
            <a:pPr lvl="0" defTabSz="761970">
              <a:lnSpc>
                <a:spcPct val="115000"/>
              </a:lnSpc>
              <a:spcAft>
                <a:spcPts val="667"/>
              </a:spcAft>
              <a:defRPr/>
            </a:pPr>
            <a:endPar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endParaRPr>
          </a:p>
          <a:p>
            <a:pPr lvl="0" defTabSz="761970">
              <a:lnSpc>
                <a:spcPct val="115000"/>
              </a:lnSpc>
              <a:spcAft>
                <a:spcPts val="667"/>
              </a:spcAft>
              <a:defRPr/>
            </a:pPr>
            <a:endPar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endParaRPr>
          </a:p>
          <a:p>
            <a:pPr lvl="0" defTabSz="761970">
              <a:lnSpc>
                <a:spcPct val="115000"/>
              </a:lnSpc>
              <a:spcAft>
                <a:spcPts val="667"/>
              </a:spcAft>
              <a:defRPr/>
            </a:pPr>
            <a:endPar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endParaRPr>
          </a:p>
          <a:p>
            <a:pPr lvl="0" defTabSz="761970">
              <a:lnSpc>
                <a:spcPct val="115000"/>
              </a:lnSpc>
              <a:spcAft>
                <a:spcPts val="667"/>
              </a:spcAft>
              <a:defRPr/>
            </a:pPr>
            <a:endPar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B7D71266-8197-77C4-EC3A-2589318D8B32}"/>
              </a:ext>
            </a:extLst>
          </p:cNvPr>
          <p:cNvPicPr>
            <a:picLocks noChangeAspect="1"/>
          </p:cNvPicPr>
          <p:nvPr/>
        </p:nvPicPr>
        <p:blipFill>
          <a:blip r:embed="rId4"/>
          <a:stretch>
            <a:fillRect/>
          </a:stretch>
        </p:blipFill>
        <p:spPr>
          <a:xfrm>
            <a:off x="2476500" y="2148456"/>
            <a:ext cx="2048161" cy="2191056"/>
          </a:xfrm>
          <a:prstGeom prst="rect">
            <a:avLst/>
          </a:prstGeom>
          <a:effectLst>
            <a:glow rad="101600">
              <a:schemeClr val="accent3">
                <a:satMod val="175000"/>
                <a:alpha val="40000"/>
              </a:schemeClr>
            </a:glow>
          </a:effectLst>
        </p:spPr>
      </p:pic>
      <p:sp>
        <p:nvSpPr>
          <p:cNvPr id="11" name="CuadroTexto 10">
            <a:extLst>
              <a:ext uri="{FF2B5EF4-FFF2-40B4-BE49-F238E27FC236}">
                <a16:creationId xmlns:a16="http://schemas.microsoft.com/office/drawing/2014/main" id="{FE6C5FFD-931B-5F36-EC23-0CAF18D22F00}"/>
              </a:ext>
            </a:extLst>
          </p:cNvPr>
          <p:cNvSpPr txBox="1"/>
          <p:nvPr/>
        </p:nvSpPr>
        <p:spPr>
          <a:xfrm>
            <a:off x="2476500" y="1856068"/>
            <a:ext cx="2589276" cy="292388"/>
          </a:xfrm>
          <a:prstGeom prst="rect">
            <a:avLst/>
          </a:prstGeom>
          <a:noFill/>
        </p:spPr>
        <p:txBody>
          <a:bodyPr wrap="square" rtlCol="0">
            <a:spAutoFit/>
          </a:bodyPr>
          <a:lstStyle/>
          <a:p>
            <a:pPr marL="171450" lvl="0" indent="-171450" defTabSz="761970">
              <a:lnSpc>
                <a:spcPct val="115000"/>
              </a:lnSpc>
              <a:spcAft>
                <a:spcPts val="667"/>
              </a:spcAft>
              <a:buFont typeface="Arial" panose="020B0604020202020204" pitchFamily="34" charset="0"/>
              <a:buChar char="•"/>
              <a:defRPr/>
            </a:pP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Prvním</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filtrem</a:t>
            </a:r>
            <a:r>
              <a:rPr lang="en-US" sz="1200"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je </a:t>
            </a:r>
            <a:r>
              <a:rPr lang="en-US" sz="1200"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typ</a:t>
            </a:r>
            <a:r>
              <a:rPr lang="en-US" sz="1200"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knihovny</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t>
            </a:r>
            <a:endParaRPr kumimoji="0" lang="en-US" sz="1200" b="0" i="0" u="none" strike="noStrike" kern="100" cap="none" spc="0" normalizeH="0" baseline="0" noProof="0" dirty="0">
              <a:ln>
                <a:noFill/>
              </a:ln>
              <a:solidFill>
                <a:prstClr val="black">
                  <a:lumMod val="65000"/>
                  <a:lumOff val="35000"/>
                </a:prstClr>
              </a:solidFill>
              <a:effectLst/>
              <a:uLnTx/>
              <a:uFillTx/>
              <a:latin typeface="Fira Sans Light" panose="020B04030500000200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54113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BB5C9-9909-1ECD-5C1F-106C4DBFE535}"/>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C004272D-879A-8C58-F34C-FFD532FB9759}"/>
              </a:ext>
            </a:extLst>
          </p:cNvPr>
          <p:cNvSpPr/>
          <p:nvPr/>
        </p:nvSpPr>
        <p:spPr>
          <a:xfrm>
            <a:off x="0" y="0"/>
            <a:ext cx="203200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s-ES" sz="15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3" name="Text 0">
            <a:extLst>
              <a:ext uri="{FF2B5EF4-FFF2-40B4-BE49-F238E27FC236}">
                <a16:creationId xmlns:a16="http://schemas.microsoft.com/office/drawing/2014/main" id="{45139371-A856-3925-E59A-D8EEACDE9372}"/>
              </a:ext>
            </a:extLst>
          </p:cNvPr>
          <p:cNvSpPr/>
          <p:nvPr/>
        </p:nvSpPr>
        <p:spPr>
          <a:xfrm rot="16200000">
            <a:off x="-1086556" y="1755659"/>
            <a:ext cx="4205111" cy="1632183"/>
          </a:xfrm>
          <a:prstGeom prst="rect">
            <a:avLst/>
          </a:prstGeom>
          <a:noFill/>
          <a:ln/>
        </p:spPr>
        <p:txBody>
          <a:bodyPr wrap="square" lIns="0" tIns="0" rIns="0" bIns="0" rtlCol="0" anchor="t"/>
          <a:lstStyle/>
          <a:p>
            <a:pPr marL="0" marR="0" lvl="0" indent="0" algn="r" defTabSz="76197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err="1">
                <a:ln>
                  <a:noFill/>
                </a:ln>
                <a:solidFill>
                  <a:prstClr val="white"/>
                </a:solidFill>
                <a:effectLst/>
                <a:uLnTx/>
                <a:uFillTx/>
                <a:latin typeface="Fira Sans SemiBold italic" panose="020B0703050000020004" pitchFamily="34" charset="0"/>
                <a:ea typeface="Saira Medium" pitchFamily="34" charset="-122"/>
                <a:cs typeface="Saira Medium" pitchFamily="34" charset="-120"/>
              </a:rPr>
              <a:t>ipd</a:t>
            </a:r>
            <a:r>
              <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Saira Medium" pitchFamily="34" charset="-122"/>
                <a:cs typeface="Saira Medium" pitchFamily="34" charset="-120"/>
              </a:rPr>
              <a:t> CAD-CAM </a:t>
            </a:r>
            <a:r>
              <a:rPr kumimoji="0" lang="cs-CZ" sz="5500" b="0" i="0" u="none" strike="noStrike" kern="1200" cap="none" spc="0" normalizeH="0" baseline="0" noProof="0" dirty="0" smtClean="0">
                <a:ln>
                  <a:noFill/>
                </a:ln>
                <a:solidFill>
                  <a:prstClr val="white"/>
                </a:solidFill>
                <a:effectLst/>
                <a:uLnTx/>
                <a:uFillTx/>
                <a:latin typeface="Fira Sans SemiBold" panose="020B0603050000020004" pitchFamily="34" charset="0"/>
                <a:ea typeface="Saira Medium" pitchFamily="34" charset="-122"/>
                <a:cs typeface="Saira Medium" pitchFamily="34" charset="-120"/>
              </a:rPr>
              <a:t>Knihovny</a:t>
            </a:r>
            <a:endPar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Saira Medium" pitchFamily="34" charset="-122"/>
              <a:cs typeface="Saira Medium" pitchFamily="34" charset="-120"/>
            </a:endParaRPr>
          </a:p>
          <a:p>
            <a:pPr marL="0" marR="0" lvl="0" indent="0" algn="r" defTabSz="761970" rtl="0" eaLnBrk="1" fontAlgn="auto" latinLnBrk="0" hangingPunct="1">
              <a:lnSpc>
                <a:spcPct val="100000"/>
              </a:lnSpc>
              <a:spcBef>
                <a:spcPts val="0"/>
              </a:spcBef>
              <a:spcAft>
                <a:spcPts val="0"/>
              </a:spcAft>
              <a:buClrTx/>
              <a:buSzTx/>
              <a:buFontTx/>
              <a:buNone/>
              <a:tabLst/>
              <a:defRPr/>
            </a:pPr>
            <a:endPar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mn-ea"/>
              <a:cs typeface="+mn-cs"/>
            </a:endParaRPr>
          </a:p>
        </p:txBody>
      </p:sp>
      <p:sp>
        <p:nvSpPr>
          <p:cNvPr id="6" name="CuadroTexto 5">
            <a:extLst>
              <a:ext uri="{FF2B5EF4-FFF2-40B4-BE49-F238E27FC236}">
                <a16:creationId xmlns:a16="http://schemas.microsoft.com/office/drawing/2014/main" id="{25628D10-132A-6EF2-20AC-EFFD1E2FCB09}"/>
              </a:ext>
            </a:extLst>
          </p:cNvPr>
          <p:cNvSpPr txBox="1"/>
          <p:nvPr/>
        </p:nvSpPr>
        <p:spPr>
          <a:xfrm>
            <a:off x="2476500" y="368359"/>
            <a:ext cx="7654473" cy="656655"/>
          </a:xfrm>
          <a:prstGeom prst="rect">
            <a:avLst/>
          </a:prstGeom>
          <a:noFill/>
        </p:spPr>
        <p:txBody>
          <a:bodyPr wrap="squar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cs-CZ" sz="3667" b="0" i="0" u="none" strike="noStrike" kern="1200" cap="none" spc="0" normalizeH="0" baseline="0" noProof="0" dirty="0" smtClean="0">
                <a:ln>
                  <a:noFill/>
                </a:ln>
                <a:solidFill>
                  <a:prstClr val="black">
                    <a:lumMod val="65000"/>
                    <a:lumOff val="35000"/>
                  </a:prstClr>
                </a:solidFill>
                <a:effectLst/>
                <a:uLnTx/>
                <a:uFillTx/>
                <a:latin typeface="Fira Sans Medium" panose="020B0603050000020004" pitchFamily="34" charset="0"/>
                <a:ea typeface="+mn-ea"/>
                <a:cs typeface="+mn-cs"/>
              </a:rPr>
              <a:t>SW knihovny </a:t>
            </a:r>
            <a:r>
              <a:rPr kumimoji="0" lang="es-ES" sz="3667" b="0" i="0" u="none" strike="noStrike" kern="1200" cap="none" spc="0" normalizeH="0" baseline="0" noProof="0" dirty="0" smtClean="0">
                <a:ln>
                  <a:noFill/>
                </a:ln>
                <a:solidFill>
                  <a:prstClr val="black">
                    <a:lumMod val="65000"/>
                    <a:lumOff val="35000"/>
                  </a:prstClr>
                </a:solidFill>
                <a:effectLst/>
                <a:uLnTx/>
                <a:uFillTx/>
                <a:latin typeface="Fira Sans Medium" panose="020B0603050000020004" pitchFamily="34" charset="0"/>
                <a:ea typeface="+mn-ea"/>
                <a:cs typeface="+mn-cs"/>
              </a:rPr>
              <a:t>Dropbox</a:t>
            </a:r>
            <a:endParaRPr kumimoji="0" lang="es-ES" sz="3667" b="0" i="0" u="none" strike="noStrike" kern="1200" cap="none" spc="0" normalizeH="0" baseline="0" noProof="0" dirty="0">
              <a:ln>
                <a:noFill/>
              </a:ln>
              <a:solidFill>
                <a:prstClr val="black">
                  <a:lumMod val="65000"/>
                  <a:lumOff val="35000"/>
                </a:prstClr>
              </a:solidFill>
              <a:effectLst/>
              <a:uLnTx/>
              <a:uFillTx/>
              <a:latin typeface="Fira Sans Medium" panose="020B0603050000020004" pitchFamily="34" charset="0"/>
              <a:ea typeface="+mn-ea"/>
              <a:cs typeface="+mn-cs"/>
            </a:endParaRPr>
          </a:p>
        </p:txBody>
      </p:sp>
      <p:pic>
        <p:nvPicPr>
          <p:cNvPr id="8" name="Imagen 7" descr="Imagen que contiene Icono&#10;&#10;Descripción generada automáticamente">
            <a:extLst>
              <a:ext uri="{FF2B5EF4-FFF2-40B4-BE49-F238E27FC236}">
                <a16:creationId xmlns:a16="http://schemas.microsoft.com/office/drawing/2014/main" id="{0C7CA225-29AD-595C-0E13-6440B1247DFC}"/>
              </a:ext>
            </a:extLst>
          </p:cNvPr>
          <p:cNvPicPr>
            <a:picLocks noChangeAspect="1"/>
          </p:cNvPicPr>
          <p:nvPr/>
        </p:nvPicPr>
        <p:blipFill>
          <a:blip r:embed="rId2"/>
          <a:stretch>
            <a:fillRect/>
          </a:stretch>
        </p:blipFill>
        <p:spPr>
          <a:xfrm>
            <a:off x="10575474" y="253999"/>
            <a:ext cx="1074053" cy="869920"/>
          </a:xfrm>
          <a:prstGeom prst="rect">
            <a:avLst/>
          </a:prstGeom>
        </p:spPr>
      </p:pic>
      <p:pic>
        <p:nvPicPr>
          <p:cNvPr id="7" name="Imagen 6" descr="Icono&#10;&#10;El contenido generado por IA puede ser incorrecto.">
            <a:extLst>
              <a:ext uri="{FF2B5EF4-FFF2-40B4-BE49-F238E27FC236}">
                <a16:creationId xmlns:a16="http://schemas.microsoft.com/office/drawing/2014/main" id="{F05DA4C5-FF81-6ED9-1641-88EABCFC363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7818" y="5482303"/>
            <a:ext cx="936362" cy="906502"/>
          </a:xfrm>
          <a:prstGeom prst="rect">
            <a:avLst/>
          </a:prstGeom>
        </p:spPr>
      </p:pic>
      <p:sp>
        <p:nvSpPr>
          <p:cNvPr id="2" name="CuadroTexto 1">
            <a:extLst>
              <a:ext uri="{FF2B5EF4-FFF2-40B4-BE49-F238E27FC236}">
                <a16:creationId xmlns:a16="http://schemas.microsoft.com/office/drawing/2014/main" id="{40C84E51-49A8-9BF5-3156-EED0F28E3F03}"/>
              </a:ext>
            </a:extLst>
          </p:cNvPr>
          <p:cNvSpPr txBox="1"/>
          <p:nvPr/>
        </p:nvSpPr>
        <p:spPr>
          <a:xfrm>
            <a:off x="2476500" y="1123919"/>
            <a:ext cx="8572500" cy="504754"/>
          </a:xfrm>
          <a:prstGeom prst="rect">
            <a:avLst/>
          </a:prstGeom>
          <a:noFill/>
        </p:spPr>
        <p:txBody>
          <a:bodyPr wrap="square" rtlCol="0">
            <a:spAutoFit/>
          </a:bodyPr>
          <a:lstStyle/>
          <a:p>
            <a:pPr lvl="0" defTabSz="761970">
              <a:lnSpc>
                <a:spcPct val="115000"/>
              </a:lnSpc>
              <a:spcAft>
                <a:spcPts val="667"/>
              </a:spcAft>
              <a:defRPr/>
            </a:pPr>
            <a:r>
              <a:rPr lang="cs-CZ"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Vytvořili jsme </a:t>
            </a:r>
            <a:r>
              <a:rPr lang="en-US" sz="1200" kern="100" dirty="0" err="1"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nový</a:t>
            </a:r>
            <a:r>
              <a:rPr lang="en-US"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odkaz</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Dropbox </a:t>
            </a:r>
            <a:r>
              <a:rPr lang="en-US"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pro</a:t>
            </a:r>
            <a:r>
              <a:rPr lang="cs-CZ"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snadnou dostupnost</a:t>
            </a:r>
            <a:r>
              <a:rPr lang="en-US"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CAD-CAM </a:t>
            </a:r>
            <a:r>
              <a:rPr lang="en-US" sz="1200" kern="100" dirty="0" err="1"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knihov</a:t>
            </a:r>
            <a:r>
              <a:rPr lang="cs-CZ"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e</a:t>
            </a:r>
            <a:r>
              <a:rPr lang="en-US"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 </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rámci</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tohoto</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nového</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odkazu</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najdete</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všechny</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dostupné</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cs-CZ"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softwarové </a:t>
            </a:r>
            <a:r>
              <a:rPr lang="en-US" sz="1200" kern="100" dirty="0" err="1"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knihovny</a:t>
            </a:r>
            <a:r>
              <a:rPr lang="en-US"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aktualizované</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cs-CZ"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a:t>
            </a:r>
            <a:r>
              <a:rPr lang="en-US" sz="1200" kern="100" dirty="0" smtClean="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nejnovější</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verzi</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t>
            </a:r>
            <a:endParaRPr kumimoji="0" lang="en-US" sz="1200" b="0" i="0" u="none" strike="noStrike" kern="100" cap="none" spc="0" normalizeH="0" baseline="0" noProof="0" dirty="0">
              <a:ln>
                <a:noFill/>
              </a:ln>
              <a:solidFill>
                <a:prstClr val="black">
                  <a:lumMod val="65000"/>
                  <a:lumOff val="35000"/>
                </a:prstClr>
              </a:solidFill>
              <a:effectLst/>
              <a:uLnTx/>
              <a:uFillTx/>
              <a:latin typeface="Fira Sans Light" panose="020B0403050000020004" pitchFamily="34" charset="0"/>
              <a:ea typeface="Aptos" panose="020B00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65A1B44C-72D8-BCB1-0346-B8990F4D2445}"/>
              </a:ext>
            </a:extLst>
          </p:cNvPr>
          <p:cNvSpPr txBox="1"/>
          <p:nvPr/>
        </p:nvSpPr>
        <p:spPr>
          <a:xfrm>
            <a:off x="2476500" y="1858358"/>
            <a:ext cx="5670804" cy="292388"/>
          </a:xfrm>
          <a:prstGeom prst="rect">
            <a:avLst/>
          </a:prstGeom>
          <a:noFill/>
        </p:spPr>
        <p:txBody>
          <a:bodyPr wrap="square" rtlCol="0">
            <a:spAutoFit/>
          </a:bodyPr>
          <a:lstStyle/>
          <a:p>
            <a:pPr marL="171450" lvl="0" indent="-171450" defTabSz="761970">
              <a:lnSpc>
                <a:spcPct val="115000"/>
              </a:lnSpc>
              <a:spcAft>
                <a:spcPts val="667"/>
              </a:spcAft>
              <a:buFont typeface="Arial" panose="020B0604020202020204" pitchFamily="34" charset="0"/>
              <a:buChar char="•"/>
              <a:defRPr/>
            </a:pP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 </a:t>
            </a:r>
            <a:r>
              <a:rPr lang="en-US" sz="1200"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druhém</a:t>
            </a:r>
            <a:r>
              <a:rPr lang="en-US" sz="1200"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filtru</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výběr</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různých</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cs-CZ" sz="1200" kern="100" dirty="0" smtClean="0">
                <a:solidFill>
                  <a:srgbClr val="002060"/>
                </a:solidFill>
                <a:latin typeface="Fira Sans Light" panose="020B0403050000020004" pitchFamily="34" charset="0"/>
                <a:ea typeface="Aptos" panose="020B0004020202020204" pitchFamily="34" charset="0"/>
                <a:cs typeface="Times New Roman" panose="02020603050405020304" pitchFamily="18" charset="0"/>
              </a:rPr>
              <a:t>CAD </a:t>
            </a:r>
            <a:r>
              <a:rPr lang="en-US" sz="1200" kern="100" dirty="0" err="1" smtClean="0">
                <a:solidFill>
                  <a:srgbClr val="002060"/>
                </a:solidFill>
                <a:latin typeface="Fira Sans Light" panose="020B0403050000020004" pitchFamily="34" charset="0"/>
                <a:ea typeface="Aptos" panose="020B0004020202020204" pitchFamily="34" charset="0"/>
                <a:cs typeface="Times New Roman" panose="02020603050405020304" pitchFamily="18" charset="0"/>
              </a:rPr>
              <a:t>softwarů</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t>
            </a:r>
            <a:endParaRPr kumimoji="0" lang="en-US" sz="1200" b="0" i="0" u="none" strike="noStrike" kern="100" cap="none" spc="0" normalizeH="0" baseline="0" noProof="0" dirty="0">
              <a:ln>
                <a:noFill/>
              </a:ln>
              <a:solidFill>
                <a:prstClr val="black">
                  <a:lumMod val="65000"/>
                  <a:lumOff val="35000"/>
                </a:prstClr>
              </a:solidFill>
              <a:effectLst/>
              <a:uLnTx/>
              <a:uFillTx/>
              <a:latin typeface="Fira Sans Light" panose="020B0403050000020004" pitchFamily="34" charset="0"/>
              <a:ea typeface="Aptos" panose="020B000402020202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E6C60AD9-728C-A093-E6B7-DC3CAAD2ABD7}"/>
              </a:ext>
            </a:extLst>
          </p:cNvPr>
          <p:cNvPicPr>
            <a:picLocks noChangeAspect="1"/>
          </p:cNvPicPr>
          <p:nvPr/>
        </p:nvPicPr>
        <p:blipFill>
          <a:blip r:embed="rId4"/>
          <a:stretch>
            <a:fillRect/>
          </a:stretch>
        </p:blipFill>
        <p:spPr>
          <a:xfrm>
            <a:off x="2476500" y="2289392"/>
            <a:ext cx="2709927" cy="3444689"/>
          </a:xfrm>
          <a:prstGeom prst="rect">
            <a:avLst/>
          </a:prstGeom>
          <a:effectLst>
            <a:glow rad="101600">
              <a:schemeClr val="accent3">
                <a:satMod val="175000"/>
                <a:alpha val="40000"/>
              </a:schemeClr>
            </a:glow>
          </a:effectLst>
        </p:spPr>
      </p:pic>
      <p:pic>
        <p:nvPicPr>
          <p:cNvPr id="13" name="Imagen 12">
            <a:extLst>
              <a:ext uri="{FF2B5EF4-FFF2-40B4-BE49-F238E27FC236}">
                <a16:creationId xmlns:a16="http://schemas.microsoft.com/office/drawing/2014/main" id="{6BC4823C-F3E0-86F8-8F4D-1C673A9D9FC8}"/>
              </a:ext>
            </a:extLst>
          </p:cNvPr>
          <p:cNvPicPr>
            <a:picLocks noChangeAspect="1"/>
          </p:cNvPicPr>
          <p:nvPr/>
        </p:nvPicPr>
        <p:blipFill>
          <a:blip r:embed="rId5"/>
          <a:stretch>
            <a:fillRect/>
          </a:stretch>
        </p:blipFill>
        <p:spPr>
          <a:xfrm>
            <a:off x="5685791" y="2289392"/>
            <a:ext cx="2378624" cy="2099256"/>
          </a:xfrm>
          <a:prstGeom prst="rect">
            <a:avLst/>
          </a:prstGeom>
          <a:effectLst>
            <a:glow rad="101600">
              <a:schemeClr val="accent3">
                <a:satMod val="175000"/>
                <a:alpha val="40000"/>
              </a:schemeClr>
            </a:glow>
          </a:effectLst>
        </p:spPr>
      </p:pic>
      <p:pic>
        <p:nvPicPr>
          <p:cNvPr id="15" name="Imagen 14">
            <a:extLst>
              <a:ext uri="{FF2B5EF4-FFF2-40B4-BE49-F238E27FC236}">
                <a16:creationId xmlns:a16="http://schemas.microsoft.com/office/drawing/2014/main" id="{1CC04ED8-1460-05DD-B7BD-C6F4A69B783F}"/>
              </a:ext>
            </a:extLst>
          </p:cNvPr>
          <p:cNvPicPr>
            <a:picLocks noChangeAspect="1"/>
          </p:cNvPicPr>
          <p:nvPr/>
        </p:nvPicPr>
        <p:blipFill>
          <a:blip r:embed="rId6"/>
          <a:stretch>
            <a:fillRect/>
          </a:stretch>
        </p:blipFill>
        <p:spPr>
          <a:xfrm>
            <a:off x="8636700" y="2289392"/>
            <a:ext cx="2157600" cy="2776384"/>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3660802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3AFF5-266F-C3EE-E961-C0386EFECF4F}"/>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BAE84329-0AD7-12B2-74E3-253E9329042B}"/>
              </a:ext>
            </a:extLst>
          </p:cNvPr>
          <p:cNvSpPr/>
          <p:nvPr/>
        </p:nvSpPr>
        <p:spPr>
          <a:xfrm>
            <a:off x="0" y="0"/>
            <a:ext cx="203200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s-ES" sz="15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3" name="Text 0">
            <a:extLst>
              <a:ext uri="{FF2B5EF4-FFF2-40B4-BE49-F238E27FC236}">
                <a16:creationId xmlns:a16="http://schemas.microsoft.com/office/drawing/2014/main" id="{7BD98FBD-367A-D093-E042-386CF52FC308}"/>
              </a:ext>
            </a:extLst>
          </p:cNvPr>
          <p:cNvSpPr/>
          <p:nvPr/>
        </p:nvSpPr>
        <p:spPr>
          <a:xfrm rot="16200000">
            <a:off x="-1086556" y="1755659"/>
            <a:ext cx="4205111" cy="1632183"/>
          </a:xfrm>
          <a:prstGeom prst="rect">
            <a:avLst/>
          </a:prstGeom>
          <a:noFill/>
          <a:ln/>
        </p:spPr>
        <p:txBody>
          <a:bodyPr wrap="square" lIns="0" tIns="0" rIns="0" bIns="0" rtlCol="0" anchor="t"/>
          <a:lstStyle/>
          <a:p>
            <a:pPr marL="0" marR="0" lvl="0" indent="0" algn="r" defTabSz="76197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err="1">
                <a:ln>
                  <a:noFill/>
                </a:ln>
                <a:solidFill>
                  <a:prstClr val="white"/>
                </a:solidFill>
                <a:effectLst/>
                <a:uLnTx/>
                <a:uFillTx/>
                <a:latin typeface="Fira Sans SemiBold italic" panose="020B0703050000020004" pitchFamily="34" charset="0"/>
                <a:ea typeface="Saira Medium" pitchFamily="34" charset="-122"/>
                <a:cs typeface="Saira Medium" pitchFamily="34" charset="-120"/>
              </a:rPr>
              <a:t>ipd</a:t>
            </a:r>
            <a:r>
              <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Saira Medium" pitchFamily="34" charset="-122"/>
                <a:cs typeface="Saira Medium" pitchFamily="34" charset="-120"/>
              </a:rPr>
              <a:t> CAD-CAM Libraries</a:t>
            </a:r>
          </a:p>
          <a:p>
            <a:pPr marL="0" marR="0" lvl="0" indent="0" algn="r" defTabSz="761970" rtl="0" eaLnBrk="1" fontAlgn="auto" latinLnBrk="0" hangingPunct="1">
              <a:lnSpc>
                <a:spcPct val="100000"/>
              </a:lnSpc>
              <a:spcBef>
                <a:spcPts val="0"/>
              </a:spcBef>
              <a:spcAft>
                <a:spcPts val="0"/>
              </a:spcAft>
              <a:buClrTx/>
              <a:buSzTx/>
              <a:buFontTx/>
              <a:buNone/>
              <a:tabLst/>
              <a:defRPr/>
            </a:pPr>
            <a:endPar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mn-ea"/>
              <a:cs typeface="+mn-cs"/>
            </a:endParaRPr>
          </a:p>
        </p:txBody>
      </p:sp>
      <p:sp>
        <p:nvSpPr>
          <p:cNvPr id="6" name="CuadroTexto 5">
            <a:extLst>
              <a:ext uri="{FF2B5EF4-FFF2-40B4-BE49-F238E27FC236}">
                <a16:creationId xmlns:a16="http://schemas.microsoft.com/office/drawing/2014/main" id="{971C228F-5769-E9DE-F807-0B40C869C544}"/>
              </a:ext>
            </a:extLst>
          </p:cNvPr>
          <p:cNvSpPr txBox="1"/>
          <p:nvPr/>
        </p:nvSpPr>
        <p:spPr>
          <a:xfrm>
            <a:off x="2476500" y="368359"/>
            <a:ext cx="7654473" cy="656655"/>
          </a:xfrm>
          <a:prstGeom prst="rect">
            <a:avLst/>
          </a:prstGeom>
          <a:noFill/>
        </p:spPr>
        <p:txBody>
          <a:bodyPr wrap="squar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cs-CZ" sz="3667" b="0" i="0" u="none" strike="noStrike" kern="1200" cap="none" spc="0" normalizeH="0" baseline="0" noProof="0" dirty="0" smtClean="0">
                <a:ln>
                  <a:noFill/>
                </a:ln>
                <a:solidFill>
                  <a:prstClr val="black">
                    <a:lumMod val="65000"/>
                    <a:lumOff val="35000"/>
                  </a:prstClr>
                </a:solidFill>
                <a:effectLst/>
                <a:uLnTx/>
                <a:uFillTx/>
                <a:latin typeface="Fira Sans Medium" panose="020B0603050000020004" pitchFamily="34" charset="0"/>
                <a:ea typeface="+mn-ea"/>
                <a:cs typeface="+mn-cs"/>
              </a:rPr>
              <a:t>SW knihovny </a:t>
            </a:r>
            <a:r>
              <a:rPr kumimoji="0" lang="es-ES" sz="3667" b="0" i="0" u="none" strike="noStrike" kern="1200" cap="none" spc="0" normalizeH="0" baseline="0" noProof="0" dirty="0" smtClean="0">
                <a:ln>
                  <a:noFill/>
                </a:ln>
                <a:solidFill>
                  <a:prstClr val="black">
                    <a:lumMod val="65000"/>
                    <a:lumOff val="35000"/>
                  </a:prstClr>
                </a:solidFill>
                <a:effectLst/>
                <a:uLnTx/>
                <a:uFillTx/>
                <a:latin typeface="Fira Sans Medium" panose="020B0603050000020004" pitchFamily="34" charset="0"/>
                <a:ea typeface="+mn-ea"/>
                <a:cs typeface="+mn-cs"/>
              </a:rPr>
              <a:t>Dropbox</a:t>
            </a:r>
            <a:endParaRPr kumimoji="0" lang="es-ES" sz="3667" b="0" i="0" u="none" strike="noStrike" kern="1200" cap="none" spc="0" normalizeH="0" baseline="0" noProof="0" dirty="0">
              <a:ln>
                <a:noFill/>
              </a:ln>
              <a:solidFill>
                <a:prstClr val="black">
                  <a:lumMod val="65000"/>
                  <a:lumOff val="35000"/>
                </a:prstClr>
              </a:solidFill>
              <a:effectLst/>
              <a:uLnTx/>
              <a:uFillTx/>
              <a:latin typeface="Fira Sans Medium" panose="020B0603050000020004" pitchFamily="34" charset="0"/>
              <a:ea typeface="+mn-ea"/>
              <a:cs typeface="+mn-cs"/>
            </a:endParaRPr>
          </a:p>
        </p:txBody>
      </p:sp>
      <p:pic>
        <p:nvPicPr>
          <p:cNvPr id="8" name="Imagen 7" descr="Imagen que contiene Icono&#10;&#10;Descripción generada automáticamente">
            <a:extLst>
              <a:ext uri="{FF2B5EF4-FFF2-40B4-BE49-F238E27FC236}">
                <a16:creationId xmlns:a16="http://schemas.microsoft.com/office/drawing/2014/main" id="{1E70C3C6-E2C5-AF96-D7D4-A14489CE9AFC}"/>
              </a:ext>
            </a:extLst>
          </p:cNvPr>
          <p:cNvPicPr>
            <a:picLocks noChangeAspect="1"/>
          </p:cNvPicPr>
          <p:nvPr/>
        </p:nvPicPr>
        <p:blipFill>
          <a:blip r:embed="rId2"/>
          <a:stretch>
            <a:fillRect/>
          </a:stretch>
        </p:blipFill>
        <p:spPr>
          <a:xfrm>
            <a:off x="10575474" y="253999"/>
            <a:ext cx="1074053" cy="869920"/>
          </a:xfrm>
          <a:prstGeom prst="rect">
            <a:avLst/>
          </a:prstGeom>
        </p:spPr>
      </p:pic>
      <p:pic>
        <p:nvPicPr>
          <p:cNvPr id="7" name="Imagen 6" descr="Icono&#10;&#10;El contenido generado por IA puede ser incorrecto.">
            <a:extLst>
              <a:ext uri="{FF2B5EF4-FFF2-40B4-BE49-F238E27FC236}">
                <a16:creationId xmlns:a16="http://schemas.microsoft.com/office/drawing/2014/main" id="{D20C5FFD-9C5C-7FAC-D4F3-8FEAE6D5D2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7818" y="5482303"/>
            <a:ext cx="936362" cy="906502"/>
          </a:xfrm>
          <a:prstGeom prst="rect">
            <a:avLst/>
          </a:prstGeom>
        </p:spPr>
      </p:pic>
      <p:sp>
        <p:nvSpPr>
          <p:cNvPr id="2" name="CuadroTexto 1">
            <a:extLst>
              <a:ext uri="{FF2B5EF4-FFF2-40B4-BE49-F238E27FC236}">
                <a16:creationId xmlns:a16="http://schemas.microsoft.com/office/drawing/2014/main" id="{F3A31181-E09D-3ADF-D380-24BA96DD247D}"/>
              </a:ext>
            </a:extLst>
          </p:cNvPr>
          <p:cNvSpPr txBox="1"/>
          <p:nvPr/>
        </p:nvSpPr>
        <p:spPr>
          <a:xfrm>
            <a:off x="2476500" y="1123919"/>
            <a:ext cx="8572500" cy="504754"/>
          </a:xfrm>
          <a:prstGeom prst="rect">
            <a:avLst/>
          </a:prstGeom>
          <a:noFill/>
        </p:spPr>
        <p:txBody>
          <a:bodyPr wrap="square" rtlCol="0">
            <a:spAutoFit/>
          </a:bodyPr>
          <a:lstStyle/>
          <a:p>
            <a:pPr lvl="0" defTabSz="761970">
              <a:lnSpc>
                <a:spcPct val="115000"/>
              </a:lnSpc>
              <a:spcAft>
                <a:spcPts val="667"/>
              </a:spcAft>
              <a:defRPr/>
            </a:pPr>
            <a:r>
              <a:rPr lang="cs-CZ"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Vytvořili jsme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nový</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odkaz</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Dropbox pro</a:t>
            </a:r>
            <a:r>
              <a:rPr lang="cs-CZ"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snadnou dostupnost</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CAD-CAM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knihov</a:t>
            </a:r>
            <a:r>
              <a:rPr lang="cs-CZ"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e</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 V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rámci</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tohoto</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nového</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odkazu</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najdete</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všechny</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dostupné</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cs-CZ"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softwarové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knihovny</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aktualizované</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cs-CZ"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nejnovější</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verzi</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t>
            </a:r>
            <a:endPar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D9B13CE3-70B0-6921-8B16-82A07C34DBD4}"/>
              </a:ext>
            </a:extLst>
          </p:cNvPr>
          <p:cNvSpPr txBox="1"/>
          <p:nvPr/>
        </p:nvSpPr>
        <p:spPr>
          <a:xfrm>
            <a:off x="2476500" y="1727578"/>
            <a:ext cx="8572500" cy="504754"/>
          </a:xfrm>
          <a:prstGeom prst="rect">
            <a:avLst/>
          </a:prstGeom>
          <a:noFill/>
        </p:spPr>
        <p:txBody>
          <a:bodyPr wrap="square" rtlCol="0">
            <a:spAutoFit/>
          </a:bodyPr>
          <a:lstStyle/>
          <a:p>
            <a:pPr marL="171450" lvl="0" indent="-171450" defTabSz="761970">
              <a:lnSpc>
                <a:spcPct val="115000"/>
              </a:lnSpc>
              <a:spcAft>
                <a:spcPts val="667"/>
              </a:spcAft>
              <a:buFont typeface="Arial" panose="020B0604020202020204" pitchFamily="34" charset="0"/>
              <a:buChar char="•"/>
              <a:defRPr/>
            </a:pP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CAD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knihovny</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chemeClr val="tx1">
                    <a:lumMod val="50000"/>
                    <a:lumOff val="50000"/>
                  </a:schemeClr>
                </a:solidFill>
                <a:latin typeface="Fira Sans Light" panose="020B0403050000020004" pitchFamily="34" charset="0"/>
                <a:ea typeface="Aptos" panose="020B0004020202020204" pitchFamily="34" charset="0"/>
                <a:cs typeface="Times New Roman" panose="02020603050405020304" pitchFamily="18" charset="0"/>
              </a:rPr>
              <a:t>jsou</a:t>
            </a:r>
            <a:r>
              <a:rPr lang="en-US" sz="1200" b="1" kern="100" dirty="0">
                <a:solidFill>
                  <a:schemeClr val="tx1">
                    <a:lumMod val="50000"/>
                    <a:lumOff val="50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chemeClr val="tx1">
                    <a:lumMod val="50000"/>
                    <a:lumOff val="50000"/>
                  </a:schemeClr>
                </a:solidFill>
                <a:latin typeface="Fira Sans Light" panose="020B0403050000020004" pitchFamily="34" charset="0"/>
                <a:ea typeface="Aptos" panose="020B0004020202020204" pitchFamily="34" charset="0"/>
                <a:cs typeface="Times New Roman" panose="02020603050405020304" pitchFamily="18" charset="0"/>
              </a:rPr>
              <a:t>rozděleny</a:t>
            </a:r>
            <a:r>
              <a:rPr lang="en-US" sz="1200" b="1" kern="100" dirty="0">
                <a:solidFill>
                  <a:schemeClr val="tx1">
                    <a:lumMod val="50000"/>
                    <a:lumOff val="50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chemeClr val="tx1">
                    <a:lumMod val="50000"/>
                    <a:lumOff val="50000"/>
                  </a:schemeClr>
                </a:solidFill>
                <a:latin typeface="Fira Sans Light" panose="020B0403050000020004" pitchFamily="34" charset="0"/>
                <a:ea typeface="Aptos" panose="020B0004020202020204" pitchFamily="34" charset="0"/>
                <a:cs typeface="Times New Roman" panose="02020603050405020304" pitchFamily="18" charset="0"/>
              </a:rPr>
              <a:t>na</a:t>
            </a:r>
            <a:r>
              <a:rPr lang="en-US" sz="1200" b="1" kern="100" dirty="0">
                <a:solidFill>
                  <a:schemeClr val="tx1">
                    <a:lumMod val="50000"/>
                    <a:lumOff val="50000"/>
                  </a:scheme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Global </a:t>
            </a:r>
            <a:r>
              <a:rPr lang="en-US" sz="1200" b="1" kern="100" dirty="0">
                <a:solidFill>
                  <a:schemeClr val="tx1">
                    <a:lumMod val="50000"/>
                    <a:lumOff val="50000"/>
                  </a:schemeClr>
                </a:solidFill>
                <a:latin typeface="Fira Sans Light" panose="020B0403050000020004" pitchFamily="34" charset="0"/>
                <a:ea typeface="Aptos" panose="020B0004020202020204" pitchFamily="34" charset="0"/>
                <a:cs typeface="Times New Roman" panose="02020603050405020304" pitchFamily="18" charset="0"/>
              </a:rPr>
              <a:t>a</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FDA </a:t>
            </a:r>
            <a:r>
              <a:rPr lang="en-US" sz="1200" b="1" kern="100" dirty="0">
                <a:solidFill>
                  <a:schemeClr val="tx1">
                    <a:lumMod val="50000"/>
                    <a:lumOff val="50000"/>
                  </a:schemeClr>
                </a:solidFill>
                <a:latin typeface="Fira Sans Light" panose="020B0403050000020004" pitchFamily="34" charset="0"/>
                <a:ea typeface="Aptos" panose="020B0004020202020204" pitchFamily="34" charset="0"/>
                <a:cs typeface="Times New Roman" panose="02020603050405020304" pitchFamily="18" charset="0"/>
              </a:rPr>
              <a:t>(</a:t>
            </a:r>
            <a:r>
              <a:rPr lang="en-US" sz="1200" b="1" kern="100" dirty="0" err="1">
                <a:solidFill>
                  <a:schemeClr val="tx1">
                    <a:lumMod val="50000"/>
                    <a:lumOff val="50000"/>
                  </a:schemeClr>
                </a:solidFill>
                <a:latin typeface="Fira Sans Light" panose="020B0403050000020004" pitchFamily="34" charset="0"/>
                <a:ea typeface="Aptos" panose="020B0004020202020204" pitchFamily="34" charset="0"/>
                <a:cs typeface="Times New Roman" panose="02020603050405020304" pitchFamily="18" charset="0"/>
              </a:rPr>
              <a:t>pouze</a:t>
            </a:r>
            <a:r>
              <a:rPr lang="en-US" sz="1200" b="1" kern="100" dirty="0">
                <a:solidFill>
                  <a:schemeClr val="tx1">
                    <a:lumMod val="50000"/>
                    <a:lumOff val="50000"/>
                  </a:schemeClr>
                </a:solidFill>
                <a:latin typeface="Fira Sans Light" panose="020B0403050000020004" pitchFamily="34" charset="0"/>
                <a:ea typeface="Aptos" panose="020B0004020202020204" pitchFamily="34" charset="0"/>
                <a:cs typeface="Times New Roman" panose="02020603050405020304" pitchFamily="18" charset="0"/>
              </a:rPr>
              <a:t> pro </a:t>
            </a:r>
            <a:r>
              <a:rPr lang="en-US" sz="1200" b="1" kern="100" dirty="0" err="1">
                <a:solidFill>
                  <a:schemeClr val="tx1">
                    <a:lumMod val="50000"/>
                    <a:lumOff val="50000"/>
                  </a:schemeClr>
                </a:solidFill>
                <a:latin typeface="Fira Sans Light" panose="020B0403050000020004" pitchFamily="34" charset="0"/>
                <a:ea typeface="Aptos" panose="020B0004020202020204" pitchFamily="34" charset="0"/>
                <a:cs typeface="Times New Roman" panose="02020603050405020304" pitchFamily="18" charset="0"/>
              </a:rPr>
              <a:t>uživatele</a:t>
            </a:r>
            <a:r>
              <a:rPr lang="en-US" sz="1200" b="1" kern="100" dirty="0">
                <a:solidFill>
                  <a:schemeClr val="tx1">
                    <a:lumMod val="50000"/>
                    <a:lumOff val="50000"/>
                  </a:schemeClr>
                </a:solidFill>
                <a:latin typeface="Fira Sans Light" panose="020B0403050000020004" pitchFamily="34" charset="0"/>
                <a:ea typeface="Aptos" panose="020B0004020202020204" pitchFamily="34" charset="0"/>
                <a:cs typeface="Times New Roman" panose="02020603050405020304" pitchFamily="18" charset="0"/>
              </a:rPr>
              <a:t> v USA).</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Každá</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složka</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je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uspořádána</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podle</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typu</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knihovny</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a:t>
            </a:r>
            <a:endParaRPr kumimoji="0" lang="en-US" sz="1200" b="0" i="0" u="none" strike="noStrike" kern="100" cap="none" spc="0" normalizeH="0" baseline="0" noProof="0" dirty="0">
              <a:ln>
                <a:noFill/>
              </a:ln>
              <a:solidFill>
                <a:prstClr val="black">
                  <a:lumMod val="65000"/>
                  <a:lumOff val="35000"/>
                </a:prstClr>
              </a:solidFill>
              <a:effectLst/>
              <a:uLnTx/>
              <a:uFillTx/>
              <a:latin typeface="Fira Sans Light" panose="020B0403050000020004" pitchFamily="34" charset="0"/>
              <a:ea typeface="Aptos" panose="020B000402020202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FDA5A910-DD44-2BEF-9D10-326995C2F717}"/>
              </a:ext>
            </a:extLst>
          </p:cNvPr>
          <p:cNvPicPr>
            <a:picLocks noChangeAspect="1"/>
          </p:cNvPicPr>
          <p:nvPr/>
        </p:nvPicPr>
        <p:blipFill>
          <a:blip r:embed="rId4"/>
          <a:stretch>
            <a:fillRect/>
          </a:stretch>
        </p:blipFill>
        <p:spPr>
          <a:xfrm>
            <a:off x="2476500" y="2260474"/>
            <a:ext cx="3121936" cy="2210363"/>
          </a:xfrm>
          <a:prstGeom prst="rect">
            <a:avLst/>
          </a:prstGeom>
          <a:effectLst>
            <a:glow rad="101600">
              <a:schemeClr val="accent3">
                <a:satMod val="175000"/>
                <a:alpha val="40000"/>
              </a:schemeClr>
            </a:glow>
          </a:effectLst>
        </p:spPr>
      </p:pic>
      <p:pic>
        <p:nvPicPr>
          <p:cNvPr id="13" name="Imagen 12">
            <a:extLst>
              <a:ext uri="{FF2B5EF4-FFF2-40B4-BE49-F238E27FC236}">
                <a16:creationId xmlns:a16="http://schemas.microsoft.com/office/drawing/2014/main" id="{F207E22C-9699-5335-DD3C-E75E6D9B7A35}"/>
              </a:ext>
            </a:extLst>
          </p:cNvPr>
          <p:cNvPicPr>
            <a:picLocks noChangeAspect="1"/>
          </p:cNvPicPr>
          <p:nvPr/>
        </p:nvPicPr>
        <p:blipFill>
          <a:blip r:embed="rId5"/>
          <a:stretch>
            <a:fillRect/>
          </a:stretch>
        </p:blipFill>
        <p:spPr>
          <a:xfrm>
            <a:off x="6096000" y="2260474"/>
            <a:ext cx="3907474" cy="3584612"/>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2651181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D212-1188-97FE-6DA4-C32A070A1A3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99073EC0-4BAC-1229-5C2B-9C61D8213335}"/>
              </a:ext>
            </a:extLst>
          </p:cNvPr>
          <p:cNvSpPr/>
          <p:nvPr/>
        </p:nvSpPr>
        <p:spPr>
          <a:xfrm>
            <a:off x="0" y="0"/>
            <a:ext cx="203200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s-ES" sz="15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3" name="Text 0">
            <a:extLst>
              <a:ext uri="{FF2B5EF4-FFF2-40B4-BE49-F238E27FC236}">
                <a16:creationId xmlns:a16="http://schemas.microsoft.com/office/drawing/2014/main" id="{7B8DA9F8-A104-323E-DF78-C990C0BD2C04}"/>
              </a:ext>
            </a:extLst>
          </p:cNvPr>
          <p:cNvSpPr/>
          <p:nvPr/>
        </p:nvSpPr>
        <p:spPr>
          <a:xfrm rot="16200000">
            <a:off x="-1086556" y="1755659"/>
            <a:ext cx="4205111" cy="1632183"/>
          </a:xfrm>
          <a:prstGeom prst="rect">
            <a:avLst/>
          </a:prstGeom>
          <a:noFill/>
          <a:ln/>
        </p:spPr>
        <p:txBody>
          <a:bodyPr wrap="square" lIns="0" tIns="0" rIns="0" bIns="0" rtlCol="0" anchor="t"/>
          <a:lstStyle/>
          <a:p>
            <a:pPr marL="0" marR="0" lvl="0" indent="0" algn="r" defTabSz="76197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err="1">
                <a:ln>
                  <a:noFill/>
                </a:ln>
                <a:solidFill>
                  <a:prstClr val="white"/>
                </a:solidFill>
                <a:effectLst/>
                <a:uLnTx/>
                <a:uFillTx/>
                <a:latin typeface="Fira Sans SemiBold italic" panose="020B0703050000020004" pitchFamily="34" charset="0"/>
                <a:ea typeface="Saira Medium" pitchFamily="34" charset="-122"/>
                <a:cs typeface="Saira Medium" pitchFamily="34" charset="-120"/>
              </a:rPr>
              <a:t>ipd</a:t>
            </a:r>
            <a:r>
              <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Saira Medium" pitchFamily="34" charset="-122"/>
                <a:cs typeface="Saira Medium" pitchFamily="34" charset="-120"/>
              </a:rPr>
              <a:t> CAD-CAM </a:t>
            </a:r>
            <a:r>
              <a:rPr kumimoji="0" lang="cs-CZ" sz="5500" b="0" i="0" u="none" strike="noStrike" kern="1200" cap="none" spc="0" normalizeH="0" baseline="0" noProof="0" dirty="0" smtClean="0">
                <a:ln>
                  <a:noFill/>
                </a:ln>
                <a:solidFill>
                  <a:prstClr val="white"/>
                </a:solidFill>
                <a:effectLst/>
                <a:uLnTx/>
                <a:uFillTx/>
                <a:latin typeface="Fira Sans SemiBold" panose="020B0603050000020004" pitchFamily="34" charset="0"/>
                <a:ea typeface="Saira Medium" pitchFamily="34" charset="-122"/>
                <a:cs typeface="Saira Medium" pitchFamily="34" charset="-120"/>
              </a:rPr>
              <a:t>Knihovny</a:t>
            </a:r>
            <a:endPar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Saira Medium" pitchFamily="34" charset="-122"/>
              <a:cs typeface="Saira Medium" pitchFamily="34" charset="-120"/>
            </a:endParaRPr>
          </a:p>
          <a:p>
            <a:pPr marL="0" marR="0" lvl="0" indent="0" algn="r" defTabSz="761970" rtl="0" eaLnBrk="1" fontAlgn="auto" latinLnBrk="0" hangingPunct="1">
              <a:lnSpc>
                <a:spcPct val="100000"/>
              </a:lnSpc>
              <a:spcBef>
                <a:spcPts val="0"/>
              </a:spcBef>
              <a:spcAft>
                <a:spcPts val="0"/>
              </a:spcAft>
              <a:buClrTx/>
              <a:buSzTx/>
              <a:buFontTx/>
              <a:buNone/>
              <a:tabLst/>
              <a:defRPr/>
            </a:pPr>
            <a:endPar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mn-ea"/>
              <a:cs typeface="+mn-cs"/>
            </a:endParaRPr>
          </a:p>
        </p:txBody>
      </p:sp>
      <p:sp>
        <p:nvSpPr>
          <p:cNvPr id="6" name="CuadroTexto 5">
            <a:extLst>
              <a:ext uri="{FF2B5EF4-FFF2-40B4-BE49-F238E27FC236}">
                <a16:creationId xmlns:a16="http://schemas.microsoft.com/office/drawing/2014/main" id="{39F7BAC5-329B-E39B-186B-2B72C5E1AF3E}"/>
              </a:ext>
            </a:extLst>
          </p:cNvPr>
          <p:cNvSpPr txBox="1"/>
          <p:nvPr/>
        </p:nvSpPr>
        <p:spPr>
          <a:xfrm>
            <a:off x="2476500" y="368359"/>
            <a:ext cx="7654473" cy="656655"/>
          </a:xfrm>
          <a:prstGeom prst="rect">
            <a:avLst/>
          </a:prstGeom>
          <a:noFill/>
        </p:spPr>
        <p:txBody>
          <a:bodyPr wrap="squar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cs-CZ" sz="3667" b="0" i="0" u="none" strike="noStrike" kern="1200" cap="none" spc="0" normalizeH="0" baseline="0" noProof="0" dirty="0" smtClean="0">
                <a:ln>
                  <a:noFill/>
                </a:ln>
                <a:solidFill>
                  <a:prstClr val="black">
                    <a:lumMod val="65000"/>
                    <a:lumOff val="35000"/>
                  </a:prstClr>
                </a:solidFill>
                <a:effectLst/>
                <a:uLnTx/>
                <a:uFillTx/>
                <a:latin typeface="Fira Sans Medium" panose="020B0603050000020004" pitchFamily="34" charset="0"/>
                <a:ea typeface="+mn-ea"/>
                <a:cs typeface="+mn-cs"/>
              </a:rPr>
              <a:t>SW knihovny</a:t>
            </a:r>
            <a:r>
              <a:rPr kumimoji="0" lang="es-ES" sz="3667" b="0" i="0" u="none" strike="noStrike" kern="1200" cap="none" spc="0" normalizeH="0" baseline="0" noProof="0" dirty="0" smtClean="0">
                <a:ln>
                  <a:noFill/>
                </a:ln>
                <a:solidFill>
                  <a:prstClr val="black">
                    <a:lumMod val="65000"/>
                    <a:lumOff val="35000"/>
                  </a:prstClr>
                </a:solidFill>
                <a:effectLst/>
                <a:uLnTx/>
                <a:uFillTx/>
                <a:latin typeface="Fira Sans Medium" panose="020B0603050000020004" pitchFamily="34" charset="0"/>
                <a:ea typeface="+mn-ea"/>
                <a:cs typeface="+mn-cs"/>
              </a:rPr>
              <a:t> </a:t>
            </a:r>
            <a:r>
              <a:rPr kumimoji="0" lang="es-ES" sz="3667" b="0" i="0" u="none" strike="noStrike" kern="1200" cap="none" spc="0" normalizeH="0" baseline="0" noProof="0" dirty="0">
                <a:ln>
                  <a:noFill/>
                </a:ln>
                <a:solidFill>
                  <a:prstClr val="black">
                    <a:lumMod val="65000"/>
                    <a:lumOff val="35000"/>
                  </a:prstClr>
                </a:solidFill>
                <a:effectLst/>
                <a:uLnTx/>
                <a:uFillTx/>
                <a:latin typeface="Fira Sans Medium" panose="020B0603050000020004" pitchFamily="34" charset="0"/>
                <a:ea typeface="+mn-ea"/>
                <a:cs typeface="+mn-cs"/>
              </a:rPr>
              <a:t>Dropbox</a:t>
            </a:r>
          </a:p>
        </p:txBody>
      </p:sp>
      <p:pic>
        <p:nvPicPr>
          <p:cNvPr id="8" name="Imagen 7" descr="Imagen que contiene Icono&#10;&#10;Descripción generada automáticamente">
            <a:extLst>
              <a:ext uri="{FF2B5EF4-FFF2-40B4-BE49-F238E27FC236}">
                <a16:creationId xmlns:a16="http://schemas.microsoft.com/office/drawing/2014/main" id="{0E2F9167-1CB2-D2BD-9F9D-4A51E9263BBC}"/>
              </a:ext>
            </a:extLst>
          </p:cNvPr>
          <p:cNvPicPr>
            <a:picLocks noChangeAspect="1"/>
          </p:cNvPicPr>
          <p:nvPr/>
        </p:nvPicPr>
        <p:blipFill>
          <a:blip r:embed="rId2"/>
          <a:stretch>
            <a:fillRect/>
          </a:stretch>
        </p:blipFill>
        <p:spPr>
          <a:xfrm>
            <a:off x="10575474" y="253999"/>
            <a:ext cx="1074053" cy="869920"/>
          </a:xfrm>
          <a:prstGeom prst="rect">
            <a:avLst/>
          </a:prstGeom>
        </p:spPr>
      </p:pic>
      <p:pic>
        <p:nvPicPr>
          <p:cNvPr id="7" name="Imagen 6" descr="Icono&#10;&#10;El contenido generado por IA puede ser incorrecto.">
            <a:extLst>
              <a:ext uri="{FF2B5EF4-FFF2-40B4-BE49-F238E27FC236}">
                <a16:creationId xmlns:a16="http://schemas.microsoft.com/office/drawing/2014/main" id="{71BD00CA-4110-F895-05C6-C3E8F079DB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7818" y="5482303"/>
            <a:ext cx="936362" cy="906502"/>
          </a:xfrm>
          <a:prstGeom prst="rect">
            <a:avLst/>
          </a:prstGeom>
        </p:spPr>
      </p:pic>
      <p:sp>
        <p:nvSpPr>
          <p:cNvPr id="2" name="CuadroTexto 1">
            <a:extLst>
              <a:ext uri="{FF2B5EF4-FFF2-40B4-BE49-F238E27FC236}">
                <a16:creationId xmlns:a16="http://schemas.microsoft.com/office/drawing/2014/main" id="{3C32F487-6C50-C3A3-5DC9-D8180247686E}"/>
              </a:ext>
            </a:extLst>
          </p:cNvPr>
          <p:cNvSpPr txBox="1"/>
          <p:nvPr/>
        </p:nvSpPr>
        <p:spPr>
          <a:xfrm>
            <a:off x="2476500" y="1123919"/>
            <a:ext cx="8572500" cy="504754"/>
          </a:xfrm>
          <a:prstGeom prst="rect">
            <a:avLst/>
          </a:prstGeom>
          <a:noFill/>
        </p:spPr>
        <p:txBody>
          <a:bodyPr wrap="square" rtlCol="0">
            <a:spAutoFit/>
          </a:bodyPr>
          <a:lstStyle/>
          <a:p>
            <a:pPr lvl="0" defTabSz="761970">
              <a:lnSpc>
                <a:spcPct val="115000"/>
              </a:lnSpc>
              <a:spcAft>
                <a:spcPts val="667"/>
              </a:spcAft>
              <a:defRPr/>
            </a:pPr>
            <a:r>
              <a:rPr lang="cs-CZ"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Vytvořili jsme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nový</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odkaz</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Dropbox pro</a:t>
            </a:r>
            <a:r>
              <a:rPr lang="cs-CZ"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snadnou dostupnost</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CAD-CAM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knihov</a:t>
            </a:r>
            <a:r>
              <a:rPr lang="cs-CZ"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e</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 V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rámci</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tohoto</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nového</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odkazu</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najdete</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všechny</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dostupné</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cs-CZ"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softwarové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knihovny</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aktualizované</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cs-CZ"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nejnovější</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verzi</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t>
            </a:r>
            <a:endPar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E8BCC49D-FA2A-F45B-B30A-B9B68325288F}"/>
              </a:ext>
            </a:extLst>
          </p:cNvPr>
          <p:cNvSpPr txBox="1"/>
          <p:nvPr/>
        </p:nvSpPr>
        <p:spPr>
          <a:xfrm>
            <a:off x="2476500" y="1858358"/>
            <a:ext cx="8572500" cy="292388"/>
          </a:xfrm>
          <a:prstGeom prst="rect">
            <a:avLst/>
          </a:prstGeom>
          <a:noFill/>
        </p:spPr>
        <p:txBody>
          <a:bodyPr wrap="square" rtlCol="0">
            <a:spAutoFit/>
          </a:bodyPr>
          <a:lstStyle/>
          <a:p>
            <a:pPr marL="171450" lvl="0" indent="-171450" defTabSz="761970">
              <a:lnSpc>
                <a:spcPct val="115000"/>
              </a:lnSpc>
              <a:spcAft>
                <a:spcPts val="667"/>
              </a:spcAft>
              <a:buFont typeface="Arial" panose="020B0604020202020204" pitchFamily="34" charset="0"/>
              <a:buChar char="•"/>
              <a:defRPr/>
            </a:pP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CAD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knihovny</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jsou</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uspořádány</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podle</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typu</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produktu</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značky</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a:t>
            </a:r>
            <a:endParaRPr kumimoji="0" lang="en-US" sz="1200" b="0" i="0" u="none" strike="noStrike" kern="100" cap="none" spc="0" normalizeH="0" baseline="0" noProof="0" dirty="0">
              <a:ln>
                <a:noFill/>
              </a:ln>
              <a:solidFill>
                <a:prstClr val="black">
                  <a:lumMod val="65000"/>
                  <a:lumOff val="35000"/>
                </a:prstClr>
              </a:solidFill>
              <a:effectLst/>
              <a:uLnTx/>
              <a:uFillTx/>
              <a:latin typeface="Fira Sans Light" panose="020B0403050000020004" pitchFamily="34" charset="0"/>
              <a:ea typeface="Aptos" panose="020B000402020202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F79CA8A2-5826-9C78-F3DB-F74853DBFFF7}"/>
              </a:ext>
            </a:extLst>
          </p:cNvPr>
          <p:cNvPicPr>
            <a:picLocks noChangeAspect="1"/>
          </p:cNvPicPr>
          <p:nvPr/>
        </p:nvPicPr>
        <p:blipFill>
          <a:blip r:embed="rId4"/>
          <a:stretch>
            <a:fillRect/>
          </a:stretch>
        </p:blipFill>
        <p:spPr>
          <a:xfrm>
            <a:off x="2604035" y="2316424"/>
            <a:ext cx="3559021" cy="2648748"/>
          </a:xfrm>
          <a:prstGeom prst="rect">
            <a:avLst/>
          </a:prstGeom>
          <a:effectLst>
            <a:glow rad="101600">
              <a:schemeClr val="accent3">
                <a:satMod val="175000"/>
                <a:alpha val="40000"/>
              </a:schemeClr>
            </a:glow>
          </a:effectLst>
        </p:spPr>
      </p:pic>
      <p:pic>
        <p:nvPicPr>
          <p:cNvPr id="14" name="Imagen 13">
            <a:extLst>
              <a:ext uri="{FF2B5EF4-FFF2-40B4-BE49-F238E27FC236}">
                <a16:creationId xmlns:a16="http://schemas.microsoft.com/office/drawing/2014/main" id="{ADCA4EE4-77F2-E8F0-A711-C367E2E6E0B0}"/>
              </a:ext>
            </a:extLst>
          </p:cNvPr>
          <p:cNvPicPr>
            <a:picLocks noChangeAspect="1"/>
          </p:cNvPicPr>
          <p:nvPr/>
        </p:nvPicPr>
        <p:blipFill>
          <a:blip r:embed="rId5"/>
          <a:stretch>
            <a:fillRect/>
          </a:stretch>
        </p:blipFill>
        <p:spPr>
          <a:xfrm>
            <a:off x="6735091" y="2308181"/>
            <a:ext cx="4259962" cy="4295820"/>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2369148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6FD29-7DE2-06FC-7E20-8A65D69C3E9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425FF90-8644-1B08-E240-DD6DBA0CB839}"/>
              </a:ext>
            </a:extLst>
          </p:cNvPr>
          <p:cNvSpPr/>
          <p:nvPr/>
        </p:nvSpPr>
        <p:spPr>
          <a:xfrm>
            <a:off x="0" y="0"/>
            <a:ext cx="203200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s-ES" sz="15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3" name="Text 0">
            <a:extLst>
              <a:ext uri="{FF2B5EF4-FFF2-40B4-BE49-F238E27FC236}">
                <a16:creationId xmlns:a16="http://schemas.microsoft.com/office/drawing/2014/main" id="{F896DF18-7458-BD3B-6944-F502E9F6BB9A}"/>
              </a:ext>
            </a:extLst>
          </p:cNvPr>
          <p:cNvSpPr/>
          <p:nvPr/>
        </p:nvSpPr>
        <p:spPr>
          <a:xfrm rot="16200000">
            <a:off x="-1086556" y="1755659"/>
            <a:ext cx="4205111" cy="1632183"/>
          </a:xfrm>
          <a:prstGeom prst="rect">
            <a:avLst/>
          </a:prstGeom>
          <a:noFill/>
          <a:ln/>
        </p:spPr>
        <p:txBody>
          <a:bodyPr wrap="square" lIns="0" tIns="0" rIns="0" bIns="0" rtlCol="0" anchor="t"/>
          <a:lstStyle/>
          <a:p>
            <a:pPr marL="0" marR="0" lvl="0" indent="0" algn="r" defTabSz="76197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err="1">
                <a:ln>
                  <a:noFill/>
                </a:ln>
                <a:solidFill>
                  <a:prstClr val="white"/>
                </a:solidFill>
                <a:effectLst/>
                <a:uLnTx/>
                <a:uFillTx/>
                <a:latin typeface="Fira Sans SemiBold italic" panose="020B0703050000020004" pitchFamily="34" charset="0"/>
                <a:ea typeface="Saira Medium" pitchFamily="34" charset="-122"/>
                <a:cs typeface="Saira Medium" pitchFamily="34" charset="-120"/>
              </a:rPr>
              <a:t>ipd</a:t>
            </a:r>
            <a:r>
              <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Saira Medium" pitchFamily="34" charset="-122"/>
                <a:cs typeface="Saira Medium" pitchFamily="34" charset="-120"/>
              </a:rPr>
              <a:t> CAD-CAM </a:t>
            </a:r>
            <a:r>
              <a:rPr kumimoji="0" lang="cs-CZ" sz="5500" b="0" i="0" u="none" strike="noStrike" kern="1200" cap="none" spc="0" normalizeH="0" baseline="0" noProof="0" dirty="0" smtClean="0">
                <a:ln>
                  <a:noFill/>
                </a:ln>
                <a:solidFill>
                  <a:prstClr val="white"/>
                </a:solidFill>
                <a:effectLst/>
                <a:uLnTx/>
                <a:uFillTx/>
                <a:latin typeface="Fira Sans SemiBold" panose="020B0603050000020004" pitchFamily="34" charset="0"/>
                <a:ea typeface="Saira Medium" pitchFamily="34" charset="-122"/>
                <a:cs typeface="Saira Medium" pitchFamily="34" charset="-120"/>
              </a:rPr>
              <a:t>Knihovny</a:t>
            </a:r>
            <a:endPar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Saira Medium" pitchFamily="34" charset="-122"/>
              <a:cs typeface="Saira Medium" pitchFamily="34" charset="-120"/>
            </a:endParaRPr>
          </a:p>
          <a:p>
            <a:pPr marL="0" marR="0" lvl="0" indent="0" algn="r" defTabSz="761970" rtl="0" eaLnBrk="1" fontAlgn="auto" latinLnBrk="0" hangingPunct="1">
              <a:lnSpc>
                <a:spcPct val="100000"/>
              </a:lnSpc>
              <a:spcBef>
                <a:spcPts val="0"/>
              </a:spcBef>
              <a:spcAft>
                <a:spcPts val="0"/>
              </a:spcAft>
              <a:buClrTx/>
              <a:buSzTx/>
              <a:buFontTx/>
              <a:buNone/>
              <a:tabLst/>
              <a:defRPr/>
            </a:pPr>
            <a:endParaRPr kumimoji="0" lang="en-US" sz="5500" b="0" i="0" u="none" strike="noStrike" kern="1200" cap="none" spc="0" normalizeH="0" baseline="0" noProof="0" dirty="0">
              <a:ln>
                <a:noFill/>
              </a:ln>
              <a:solidFill>
                <a:prstClr val="white"/>
              </a:solidFill>
              <a:effectLst/>
              <a:uLnTx/>
              <a:uFillTx/>
              <a:latin typeface="Fira Sans SemiBold" panose="020B0603050000020004" pitchFamily="34" charset="0"/>
              <a:ea typeface="+mn-ea"/>
              <a:cs typeface="+mn-cs"/>
            </a:endParaRPr>
          </a:p>
        </p:txBody>
      </p:sp>
      <p:sp>
        <p:nvSpPr>
          <p:cNvPr id="6" name="CuadroTexto 5">
            <a:extLst>
              <a:ext uri="{FF2B5EF4-FFF2-40B4-BE49-F238E27FC236}">
                <a16:creationId xmlns:a16="http://schemas.microsoft.com/office/drawing/2014/main" id="{5F83337E-3304-1CC4-8CE1-C90338896DAD}"/>
              </a:ext>
            </a:extLst>
          </p:cNvPr>
          <p:cNvSpPr txBox="1"/>
          <p:nvPr/>
        </p:nvSpPr>
        <p:spPr>
          <a:xfrm>
            <a:off x="2476500" y="368359"/>
            <a:ext cx="7654473" cy="656655"/>
          </a:xfrm>
          <a:prstGeom prst="rect">
            <a:avLst/>
          </a:prstGeom>
          <a:noFill/>
        </p:spPr>
        <p:txBody>
          <a:bodyPr wrap="squar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cs-CZ" sz="3667" b="0" i="0" u="none" strike="noStrike" kern="1200" cap="none" spc="0" normalizeH="0" baseline="0" noProof="0" dirty="0" smtClean="0">
                <a:ln>
                  <a:noFill/>
                </a:ln>
                <a:solidFill>
                  <a:prstClr val="black">
                    <a:lumMod val="65000"/>
                    <a:lumOff val="35000"/>
                  </a:prstClr>
                </a:solidFill>
                <a:effectLst/>
                <a:uLnTx/>
                <a:uFillTx/>
                <a:latin typeface="Fira Sans Medium" panose="020B0603050000020004" pitchFamily="34" charset="0"/>
                <a:ea typeface="+mn-ea"/>
                <a:cs typeface="+mn-cs"/>
              </a:rPr>
              <a:t>SW knihovny </a:t>
            </a:r>
            <a:r>
              <a:rPr kumimoji="0" lang="es-ES" sz="3667" b="0" i="0" u="none" strike="noStrike" kern="1200" cap="none" spc="0" normalizeH="0" baseline="0" noProof="0" dirty="0" smtClean="0">
                <a:ln>
                  <a:noFill/>
                </a:ln>
                <a:solidFill>
                  <a:prstClr val="black">
                    <a:lumMod val="65000"/>
                    <a:lumOff val="35000"/>
                  </a:prstClr>
                </a:solidFill>
                <a:effectLst/>
                <a:uLnTx/>
                <a:uFillTx/>
                <a:latin typeface="Fira Sans Medium" panose="020B0603050000020004" pitchFamily="34" charset="0"/>
                <a:ea typeface="+mn-ea"/>
                <a:cs typeface="+mn-cs"/>
              </a:rPr>
              <a:t>Dropbox</a:t>
            </a:r>
            <a:endParaRPr kumimoji="0" lang="es-ES" sz="3667" b="0" i="0" u="none" strike="noStrike" kern="1200" cap="none" spc="0" normalizeH="0" baseline="0" noProof="0" dirty="0">
              <a:ln>
                <a:noFill/>
              </a:ln>
              <a:solidFill>
                <a:prstClr val="black">
                  <a:lumMod val="65000"/>
                  <a:lumOff val="35000"/>
                </a:prstClr>
              </a:solidFill>
              <a:effectLst/>
              <a:uLnTx/>
              <a:uFillTx/>
              <a:latin typeface="Fira Sans Medium" panose="020B0603050000020004" pitchFamily="34" charset="0"/>
              <a:ea typeface="+mn-ea"/>
              <a:cs typeface="+mn-cs"/>
            </a:endParaRPr>
          </a:p>
        </p:txBody>
      </p:sp>
      <p:pic>
        <p:nvPicPr>
          <p:cNvPr id="8" name="Imagen 7" descr="Imagen que contiene Icono&#10;&#10;Descripción generada automáticamente">
            <a:extLst>
              <a:ext uri="{FF2B5EF4-FFF2-40B4-BE49-F238E27FC236}">
                <a16:creationId xmlns:a16="http://schemas.microsoft.com/office/drawing/2014/main" id="{5C56F34E-2AA3-CA74-4C1E-2BF41AA36C96}"/>
              </a:ext>
            </a:extLst>
          </p:cNvPr>
          <p:cNvPicPr>
            <a:picLocks noChangeAspect="1"/>
          </p:cNvPicPr>
          <p:nvPr/>
        </p:nvPicPr>
        <p:blipFill>
          <a:blip r:embed="rId2"/>
          <a:stretch>
            <a:fillRect/>
          </a:stretch>
        </p:blipFill>
        <p:spPr>
          <a:xfrm>
            <a:off x="10575474" y="253999"/>
            <a:ext cx="1074053" cy="869920"/>
          </a:xfrm>
          <a:prstGeom prst="rect">
            <a:avLst/>
          </a:prstGeom>
        </p:spPr>
      </p:pic>
      <p:pic>
        <p:nvPicPr>
          <p:cNvPr id="7" name="Imagen 6" descr="Icono&#10;&#10;El contenido generado por IA puede ser incorrecto.">
            <a:extLst>
              <a:ext uri="{FF2B5EF4-FFF2-40B4-BE49-F238E27FC236}">
                <a16:creationId xmlns:a16="http://schemas.microsoft.com/office/drawing/2014/main" id="{B6252E5A-B288-6597-5707-D9144F2E62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7818" y="5482303"/>
            <a:ext cx="936362" cy="906502"/>
          </a:xfrm>
          <a:prstGeom prst="rect">
            <a:avLst/>
          </a:prstGeom>
        </p:spPr>
      </p:pic>
      <p:sp>
        <p:nvSpPr>
          <p:cNvPr id="2" name="CuadroTexto 1">
            <a:extLst>
              <a:ext uri="{FF2B5EF4-FFF2-40B4-BE49-F238E27FC236}">
                <a16:creationId xmlns:a16="http://schemas.microsoft.com/office/drawing/2014/main" id="{9A671D7E-66D9-C41A-10C2-03660830F03E}"/>
              </a:ext>
            </a:extLst>
          </p:cNvPr>
          <p:cNvSpPr txBox="1"/>
          <p:nvPr/>
        </p:nvSpPr>
        <p:spPr>
          <a:xfrm>
            <a:off x="2476500" y="1123919"/>
            <a:ext cx="8572500" cy="504754"/>
          </a:xfrm>
          <a:prstGeom prst="rect">
            <a:avLst/>
          </a:prstGeom>
          <a:noFill/>
        </p:spPr>
        <p:txBody>
          <a:bodyPr wrap="square" rtlCol="0">
            <a:spAutoFit/>
          </a:bodyPr>
          <a:lstStyle/>
          <a:p>
            <a:pPr lvl="0" defTabSz="761970">
              <a:lnSpc>
                <a:spcPct val="115000"/>
              </a:lnSpc>
              <a:spcAft>
                <a:spcPts val="667"/>
              </a:spcAft>
              <a:defRPr/>
            </a:pPr>
            <a:r>
              <a:rPr lang="cs-CZ"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Vytvořili jsme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nový</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odkaz</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Dropbox pro</a:t>
            </a:r>
            <a:r>
              <a:rPr lang="cs-CZ"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snadnou dostupnost</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CAD-CAM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knihov</a:t>
            </a:r>
            <a:r>
              <a:rPr lang="cs-CZ"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e</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 V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rámci</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tohoto</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nového</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odkazu</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najdete</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všechny</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dostupné</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cs-CZ"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softwarové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knihovny</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aktualizované</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cs-CZ"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nejnovější</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 </a:t>
            </a:r>
            <a:r>
              <a:rPr lang="en-US" sz="1200" kern="100" dirty="0" err="1">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verzi</a:t>
            </a:r>
            <a:r>
              <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rPr>
              <a:t>.</a:t>
            </a:r>
            <a:endPar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21C6A8CC-C9B1-E7A3-2F00-3BB1B22C3105}"/>
              </a:ext>
            </a:extLst>
          </p:cNvPr>
          <p:cNvSpPr txBox="1"/>
          <p:nvPr/>
        </p:nvSpPr>
        <p:spPr>
          <a:xfrm>
            <a:off x="2476500" y="1858358"/>
            <a:ext cx="8572500" cy="504754"/>
          </a:xfrm>
          <a:prstGeom prst="rect">
            <a:avLst/>
          </a:prstGeom>
          <a:noFill/>
        </p:spPr>
        <p:txBody>
          <a:bodyPr wrap="square" rtlCol="0">
            <a:spAutoFit/>
          </a:bodyPr>
          <a:lstStyle/>
          <a:p>
            <a:pPr marL="171450" lvl="0" indent="-171450" defTabSz="761970">
              <a:lnSpc>
                <a:spcPct val="115000"/>
              </a:lnSpc>
              <a:spcAft>
                <a:spcPts val="667"/>
              </a:spcAft>
              <a:buFont typeface="Arial" panose="020B0604020202020204" pitchFamily="34" charset="0"/>
              <a:buChar char="•"/>
              <a:defRPr/>
            </a:pP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CAM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knihovny</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jsou</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uspořádány</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podle</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CAM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softwaru</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typů</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bločků</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Aktuálně</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podporujeme</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pouze</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 „Blanks Type-A“, </a:t>
            </a:r>
            <a:r>
              <a:rPr lang="cs-CZ" sz="1200" b="1" kern="100" dirty="0" smtClean="0">
                <a:solidFill>
                  <a:srgbClr val="002060"/>
                </a:solidFill>
                <a:latin typeface="Fira Sans Light" panose="020B0403050000020004" pitchFamily="34" charset="0"/>
                <a:ea typeface="Aptos" panose="020B0004020202020204" pitchFamily="34" charset="0"/>
                <a:cs typeface="Times New Roman" panose="02020603050405020304" pitchFamily="18" charset="0"/>
              </a:rPr>
              <a:t>zde se jedná o </a:t>
            </a:r>
            <a:r>
              <a:rPr lang="en-US" sz="1200" b="1" kern="100" dirty="0" smtClean="0">
                <a:solidFill>
                  <a:srgbClr val="002060"/>
                </a:solidFill>
                <a:latin typeface="Fira Sans Light" panose="020B0403050000020004" pitchFamily="34" charset="0"/>
                <a:ea typeface="Aptos" panose="020B0004020202020204" pitchFamily="34" charset="0"/>
                <a:cs typeface="Times New Roman" panose="02020603050405020304" pitchFamily="18" charset="0"/>
              </a:rPr>
              <a:t>abutment </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IPD/NT-Trading </a:t>
            </a:r>
            <a:r>
              <a:rPr lang="en-US" sz="1200" b="1" kern="100" dirty="0" err="1">
                <a:solidFill>
                  <a:srgbClr val="002060"/>
                </a:solidFill>
                <a:latin typeface="Fira Sans Light" panose="020B0403050000020004" pitchFamily="34" charset="0"/>
                <a:ea typeface="Aptos" panose="020B0004020202020204" pitchFamily="34" charset="0"/>
                <a:cs typeface="Times New Roman" panose="02020603050405020304" pitchFamily="18" charset="0"/>
              </a:rPr>
              <a:t>IPDMilled</a:t>
            </a:r>
            <a:r>
              <a:rPr lang="en-US" sz="1200" b="1" kern="100" dirty="0">
                <a:solidFill>
                  <a:srgbClr val="002060"/>
                </a:solidFill>
                <a:latin typeface="Fira Sans Light" panose="020B0403050000020004" pitchFamily="34" charset="0"/>
                <a:ea typeface="Aptos" panose="020B0004020202020204" pitchFamily="34" charset="0"/>
                <a:cs typeface="Times New Roman" panose="02020603050405020304" pitchFamily="18" charset="0"/>
              </a:rPr>
              <a:t>.</a:t>
            </a:r>
            <a:endParaRPr kumimoji="0" lang="en-US" sz="1200" b="0" i="0" u="none" strike="noStrike" kern="100" cap="none" spc="0" normalizeH="0" baseline="0" noProof="0" dirty="0">
              <a:ln>
                <a:noFill/>
              </a:ln>
              <a:solidFill>
                <a:prstClr val="black">
                  <a:lumMod val="65000"/>
                  <a:lumOff val="35000"/>
                </a:prstClr>
              </a:solidFill>
              <a:effectLst/>
              <a:uLnTx/>
              <a:uFillTx/>
              <a:latin typeface="Fira Sans Light" panose="020B0403050000020004" pitchFamily="34" charset="0"/>
              <a:ea typeface="Aptos" panose="020B000402020202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3257B05F-36EC-77D8-49EA-3AA4F5C542DE}"/>
              </a:ext>
            </a:extLst>
          </p:cNvPr>
          <p:cNvPicPr>
            <a:picLocks noChangeAspect="1"/>
          </p:cNvPicPr>
          <p:nvPr/>
        </p:nvPicPr>
        <p:blipFill>
          <a:blip r:embed="rId4"/>
          <a:stretch>
            <a:fillRect/>
          </a:stretch>
        </p:blipFill>
        <p:spPr>
          <a:xfrm>
            <a:off x="2586500" y="2592797"/>
            <a:ext cx="1950445" cy="1779122"/>
          </a:xfrm>
          <a:prstGeom prst="rect">
            <a:avLst/>
          </a:prstGeom>
          <a:effectLst>
            <a:glow rad="101600">
              <a:schemeClr val="accent3">
                <a:satMod val="175000"/>
                <a:alpha val="40000"/>
              </a:schemeClr>
            </a:glow>
          </a:effectLst>
        </p:spPr>
      </p:pic>
      <p:pic>
        <p:nvPicPr>
          <p:cNvPr id="13" name="Imagen 12">
            <a:extLst>
              <a:ext uri="{FF2B5EF4-FFF2-40B4-BE49-F238E27FC236}">
                <a16:creationId xmlns:a16="http://schemas.microsoft.com/office/drawing/2014/main" id="{D783C085-34D6-B1C3-A8CF-BA9BAFF8A673}"/>
              </a:ext>
            </a:extLst>
          </p:cNvPr>
          <p:cNvPicPr>
            <a:picLocks noChangeAspect="1"/>
          </p:cNvPicPr>
          <p:nvPr/>
        </p:nvPicPr>
        <p:blipFill>
          <a:blip r:embed="rId5"/>
          <a:stretch>
            <a:fillRect/>
          </a:stretch>
        </p:blipFill>
        <p:spPr>
          <a:xfrm>
            <a:off x="4742694" y="2592797"/>
            <a:ext cx="2908189" cy="2112264"/>
          </a:xfrm>
          <a:prstGeom prst="rect">
            <a:avLst/>
          </a:prstGeom>
          <a:effectLst>
            <a:glow rad="101600">
              <a:schemeClr val="accent3">
                <a:satMod val="175000"/>
                <a:alpha val="40000"/>
              </a:schemeClr>
            </a:glow>
          </a:effectLst>
        </p:spPr>
      </p:pic>
      <p:pic>
        <p:nvPicPr>
          <p:cNvPr id="16" name="Imagen 15">
            <a:extLst>
              <a:ext uri="{FF2B5EF4-FFF2-40B4-BE49-F238E27FC236}">
                <a16:creationId xmlns:a16="http://schemas.microsoft.com/office/drawing/2014/main" id="{8A083587-D604-FB77-1686-BB43EF3E6614}"/>
              </a:ext>
            </a:extLst>
          </p:cNvPr>
          <p:cNvPicPr>
            <a:picLocks noChangeAspect="1"/>
          </p:cNvPicPr>
          <p:nvPr/>
        </p:nvPicPr>
        <p:blipFill>
          <a:blip r:embed="rId6"/>
          <a:stretch>
            <a:fillRect/>
          </a:stretch>
        </p:blipFill>
        <p:spPr>
          <a:xfrm>
            <a:off x="7856632" y="2592797"/>
            <a:ext cx="3792895" cy="1624664"/>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4288550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54290-B596-121C-BB55-C71BD9268EA9}"/>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08181BB6-A233-DB3C-3B76-DEF03D0BF4B3}"/>
              </a:ext>
            </a:extLst>
          </p:cNvPr>
          <p:cNvPicPr>
            <a:picLocks noChangeAspect="1"/>
          </p:cNvPicPr>
          <p:nvPr/>
        </p:nvPicPr>
        <p:blipFill>
          <a:blip r:embed="rId3"/>
          <a:srcRect t="31458" b="37843"/>
          <a:stretch/>
        </p:blipFill>
        <p:spPr>
          <a:xfrm>
            <a:off x="0" y="-1"/>
            <a:ext cx="12192000" cy="2493335"/>
          </a:xfrm>
          <a:prstGeom prst="rect">
            <a:avLst/>
          </a:prstGeom>
        </p:spPr>
      </p:pic>
      <p:sp>
        <p:nvSpPr>
          <p:cNvPr id="52" name="Text 6">
            <a:extLst>
              <a:ext uri="{FF2B5EF4-FFF2-40B4-BE49-F238E27FC236}">
                <a16:creationId xmlns:a16="http://schemas.microsoft.com/office/drawing/2014/main" id="{31AB5BFD-AEDD-6D9B-4B3A-BF12763415C1}"/>
              </a:ext>
            </a:extLst>
          </p:cNvPr>
          <p:cNvSpPr/>
          <p:nvPr/>
        </p:nvSpPr>
        <p:spPr>
          <a:xfrm>
            <a:off x="1636889" y="825500"/>
            <a:ext cx="8918223" cy="889000"/>
          </a:xfrm>
          <a:prstGeom prst="rect">
            <a:avLst/>
          </a:prstGeom>
          <a:noFill/>
          <a:ln/>
          <a:effectLst>
            <a:outerShdw blurRad="50800" dist="38100" dir="2700000" algn="tl" rotWithShape="0">
              <a:prstClr val="black">
                <a:alpha val="40000"/>
              </a:prstClr>
            </a:outerShdw>
          </a:effectLst>
        </p:spPr>
        <p:txBody>
          <a:bodyPr wrap="square" lIns="0" tIns="0" rIns="0" bIns="0" rtlCol="0" anchor="ctr"/>
          <a:lstStyle/>
          <a:p>
            <a:pPr algn="ctr" defTabSz="761970">
              <a:lnSpc>
                <a:spcPts val="2208"/>
              </a:lnSpc>
            </a:pPr>
            <a:r>
              <a:rPr lang="en-US" sz="7333" dirty="0">
                <a:solidFill>
                  <a:prstClr val="white"/>
                </a:solidFill>
                <a:latin typeface="Fira Sans SemiBold" panose="020B0603050000020004" pitchFamily="34" charset="0"/>
                <a:ea typeface="Roboto" pitchFamily="34" charset="-122"/>
                <a:cs typeface="Roboto" pitchFamily="34" charset="-120"/>
              </a:rPr>
              <a:t>Expanding range</a:t>
            </a:r>
          </a:p>
        </p:txBody>
      </p:sp>
      <p:sp>
        <p:nvSpPr>
          <p:cNvPr id="2" name="TextBox 13">
            <a:extLst>
              <a:ext uri="{FF2B5EF4-FFF2-40B4-BE49-F238E27FC236}">
                <a16:creationId xmlns:a16="http://schemas.microsoft.com/office/drawing/2014/main" id="{BC202F56-0E7B-2B14-B710-996817952F10}"/>
              </a:ext>
            </a:extLst>
          </p:cNvPr>
          <p:cNvSpPr txBox="1"/>
          <p:nvPr/>
        </p:nvSpPr>
        <p:spPr>
          <a:xfrm>
            <a:off x="888554" y="2755880"/>
            <a:ext cx="3537141" cy="3600986"/>
          </a:xfrm>
          <a:prstGeom prst="rect">
            <a:avLst/>
          </a:prstGeom>
          <a:noFill/>
        </p:spPr>
        <p:txBody>
          <a:bodyPr wrap="square">
            <a:spAutoFit/>
          </a:bodyPr>
          <a:lstStyle/>
          <a:p>
            <a:pPr>
              <a:buClr>
                <a:srgbClr val="00B0F0"/>
              </a:buClr>
              <a:defRPr/>
            </a:pPr>
            <a:r>
              <a:rPr lang="en-US" sz="1200" dirty="0">
                <a:solidFill>
                  <a:prstClr val="black"/>
                </a:solidFill>
                <a:latin typeface="Fira Sans Medium" panose="020B0603050000020004" pitchFamily="34" charset="0"/>
                <a:ea typeface="Montserrat Light" charset="0"/>
                <a:cs typeface="Montserrat Light" charset="0"/>
              </a:rPr>
              <a:t>Expanding straight MUA range:</a:t>
            </a:r>
          </a:p>
          <a:p>
            <a:pPr marL="285750" indent="-285750">
              <a:buClr>
                <a:srgbClr val="00B0F0"/>
              </a:buClr>
              <a:buFont typeface="Wingdings" panose="05000000000000000000" pitchFamily="2" charset="2"/>
              <a:buChar char="v"/>
              <a:defRPr/>
            </a:pPr>
            <a:r>
              <a:rPr lang="en-US" sz="1200" dirty="0" err="1">
                <a:solidFill>
                  <a:prstClr val="black"/>
                </a:solidFill>
                <a:latin typeface="Fira Sans Light" panose="020B0403050000020004" pitchFamily="34" charset="0"/>
              </a:rPr>
              <a:t>BioHorizons</a:t>
            </a:r>
            <a:r>
              <a:rPr lang="en-US" sz="1200" dirty="0">
                <a:solidFill>
                  <a:prstClr val="black"/>
                </a:solidFill>
                <a:latin typeface="Fira Sans Light" panose="020B0403050000020004" pitchFamily="34" charset="0"/>
              </a:rPr>
              <a:t>® Tapered </a:t>
            </a:r>
            <a:r>
              <a:rPr lang="en-US" sz="1200" dirty="0">
                <a:solidFill>
                  <a:prstClr val="black"/>
                </a:solidFill>
                <a:latin typeface="Fira Sans Light" panose="020B0403050000020004" pitchFamily="34" charset="0"/>
                <a:sym typeface="Symbol" panose="05050102010706020507" pitchFamily="18" charset="2"/>
              </a:rPr>
              <a:t></a:t>
            </a:r>
            <a:r>
              <a:rPr lang="en-US" sz="1200" dirty="0">
                <a:solidFill>
                  <a:prstClr val="black"/>
                </a:solidFill>
                <a:latin typeface="Fira Sans Light" panose="020B0403050000020004" pitchFamily="34" charset="0"/>
              </a:rPr>
              <a:t>3.0</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rPr>
              <a:t>Ref. IPD/LB-MT-01</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rPr>
              <a:t>Ref. IPD/LB-MT-02</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rPr>
              <a:t>Ref. IPD/LB-MT-03</a:t>
            </a:r>
            <a:endParaRPr lang="es-ES" sz="1200" dirty="0"/>
          </a:p>
          <a:p>
            <a:pPr marL="742950" lvl="1" indent="-285750">
              <a:buClr>
                <a:srgbClr val="00B0F0"/>
              </a:buClr>
              <a:buFont typeface="Wingdings" panose="05000000000000000000" pitchFamily="2" charset="2"/>
              <a:buChar char="§"/>
              <a:defRPr/>
            </a:pPr>
            <a:endParaRPr lang="es-ES" sz="1200" dirty="0">
              <a:solidFill>
                <a:prstClr val="black"/>
              </a:solidFill>
              <a:latin typeface="Fira Sans Light" panose="020B0403050000020004" pitchFamily="34" charset="0"/>
            </a:endParaRPr>
          </a:p>
          <a:p>
            <a:pPr marL="285750" indent="-285750">
              <a:buClr>
                <a:srgbClr val="00B0F0"/>
              </a:buClr>
              <a:buFont typeface="Wingdings" panose="05000000000000000000" pitchFamily="2" charset="2"/>
              <a:buChar char="v"/>
              <a:defRPr/>
            </a:pPr>
            <a:r>
              <a:rPr lang="en-US" sz="1200" dirty="0">
                <a:solidFill>
                  <a:prstClr val="black"/>
                </a:solidFill>
                <a:latin typeface="Fira Sans Light" panose="020B0403050000020004" pitchFamily="34" charset="0"/>
              </a:rPr>
              <a:t>Mis® Seven® Narrow </a:t>
            </a:r>
            <a:r>
              <a:rPr lang="en-US" sz="1200" dirty="0">
                <a:solidFill>
                  <a:prstClr val="black"/>
                </a:solidFill>
                <a:latin typeface="Fira Sans Light" panose="020B0403050000020004" pitchFamily="34" charset="0"/>
                <a:sym typeface="Symbol" panose="05050102010706020507" pitchFamily="18" charset="2"/>
              </a:rPr>
              <a:t></a:t>
            </a:r>
            <a:r>
              <a:rPr lang="en-US" sz="1200" dirty="0">
                <a:solidFill>
                  <a:prstClr val="black"/>
                </a:solidFill>
                <a:latin typeface="Fira Sans Light" panose="020B0403050000020004" pitchFamily="34" charset="0"/>
              </a:rPr>
              <a:t>3.3</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rPr>
              <a:t>Ref. IPD/TA-MT-01</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rPr>
              <a:t>Ref. IPD/TA-MT-02</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rPr>
              <a:t>Ref. IPD/TA-MT-03</a:t>
            </a:r>
          </a:p>
          <a:p>
            <a:pPr lvl="1">
              <a:buClr>
                <a:srgbClr val="00B0F0"/>
              </a:buClr>
              <a:defRPr/>
            </a:pPr>
            <a:endParaRPr lang="en-US" sz="1200" dirty="0">
              <a:solidFill>
                <a:prstClr val="black"/>
              </a:solidFill>
              <a:latin typeface="Fira Sans Light" panose="020B0403050000020004" pitchFamily="34" charset="0"/>
            </a:endParaRPr>
          </a:p>
          <a:p>
            <a:pPr marL="285750" indent="-285750">
              <a:buClr>
                <a:srgbClr val="00B0F0"/>
              </a:buClr>
              <a:buFont typeface="Wingdings" panose="05000000000000000000" pitchFamily="2" charset="2"/>
              <a:buChar char="v"/>
              <a:defRPr/>
            </a:pPr>
            <a:r>
              <a:rPr lang="en-US" sz="1200" dirty="0">
                <a:solidFill>
                  <a:prstClr val="black"/>
                </a:solidFill>
                <a:latin typeface="Fira Sans Light" panose="020B0403050000020004" pitchFamily="34" charset="0"/>
              </a:rPr>
              <a:t>Sweden &amp; Martina® Premium™ Kohno </a:t>
            </a:r>
            <a:r>
              <a:rPr lang="en-US" sz="1200" dirty="0">
                <a:solidFill>
                  <a:prstClr val="black"/>
                </a:solidFill>
                <a:latin typeface="Fira Sans Light" panose="020B0403050000020004" pitchFamily="34" charset="0"/>
                <a:sym typeface="Symbol" panose="05050102010706020507" pitchFamily="18" charset="2"/>
              </a:rPr>
              <a:t></a:t>
            </a:r>
            <a:r>
              <a:rPr lang="en-US" sz="1200" dirty="0">
                <a:solidFill>
                  <a:prstClr val="black"/>
                </a:solidFill>
                <a:latin typeface="Fira Sans Light" panose="020B0403050000020004" pitchFamily="34" charset="0"/>
              </a:rPr>
              <a:t>3.8</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rPr>
              <a:t>Ref. IPD/MB-MN-01</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rPr>
              <a:t>Ref. IPD/MB-MN-03</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rPr>
              <a:t>Ref. IPD/MB-MN-04</a:t>
            </a:r>
          </a:p>
          <a:p>
            <a:pPr lvl="1">
              <a:buClr>
                <a:srgbClr val="00B0F0"/>
              </a:buClr>
              <a:defRPr/>
            </a:pPr>
            <a:endParaRPr lang="en-US" sz="1200" dirty="0">
              <a:solidFill>
                <a:prstClr val="black"/>
              </a:solidFill>
              <a:latin typeface="Fira Sans Light" panose="020B0403050000020004" pitchFamily="34" charset="0"/>
            </a:endParaRPr>
          </a:p>
          <a:p>
            <a:pPr lvl="0">
              <a:buClr>
                <a:srgbClr val="00B0F0"/>
              </a:buClr>
              <a:defRPr/>
            </a:pPr>
            <a:r>
              <a:rPr lang="en-US" sz="1200" dirty="0">
                <a:solidFill>
                  <a:prstClr val="black"/>
                </a:solidFill>
                <a:latin typeface="Fira Sans Medium" panose="020B0603050000020004" pitchFamily="34" charset="0"/>
                <a:ea typeface="Montserrat Light" charset="0"/>
                <a:cs typeface="Montserrat Light" charset="0"/>
              </a:rPr>
              <a:t>Expanding Astra® Evolution® platforms range:</a:t>
            </a:r>
          </a:p>
          <a:p>
            <a:pPr marL="285750" lvl="0" indent="-285750">
              <a:buClr>
                <a:srgbClr val="00B0F0"/>
              </a:buClr>
              <a:buFont typeface="Wingdings" panose="05000000000000000000" pitchFamily="2" charset="2"/>
              <a:buChar char="v"/>
              <a:defRPr/>
            </a:pPr>
            <a:r>
              <a:rPr lang="en-US" sz="1200" dirty="0">
                <a:solidFill>
                  <a:prstClr val="black"/>
                </a:solidFill>
                <a:latin typeface="Fira Sans Light" panose="020B0403050000020004" pitchFamily="34" charset="0"/>
                <a:ea typeface="Montserrat Light" charset="0"/>
                <a:cs typeface="Montserrat Light" charset="0"/>
              </a:rPr>
              <a:t>Astra EV </a:t>
            </a:r>
            <a:r>
              <a:rPr lang="en-US" sz="1200" dirty="0">
                <a:solidFill>
                  <a:prstClr val="black"/>
                </a:solidFill>
                <a:latin typeface="Fira Sans Light" panose="020B0403050000020004" pitchFamily="34" charset="0"/>
                <a:sym typeface="Symbol" panose="05050102010706020507" pitchFamily="18" charset="2"/>
              </a:rPr>
              <a:t></a:t>
            </a:r>
            <a:r>
              <a:rPr lang="en-US" sz="1200" dirty="0">
                <a:solidFill>
                  <a:prstClr val="black"/>
                </a:solidFill>
                <a:latin typeface="Fira Sans Light" panose="020B0403050000020004" pitchFamily="34" charset="0"/>
                <a:ea typeface="Montserrat Light" charset="0"/>
                <a:cs typeface="Montserrat Light" charset="0"/>
              </a:rPr>
              <a:t>3.0 (Expected by May 2025)</a:t>
            </a:r>
          </a:p>
          <a:p>
            <a:pPr marL="285750" lvl="0" indent="-285750">
              <a:buClr>
                <a:srgbClr val="00B0F0"/>
              </a:buClr>
              <a:buFont typeface="Wingdings" panose="05000000000000000000" pitchFamily="2" charset="2"/>
              <a:buChar char="v"/>
              <a:defRPr/>
            </a:pPr>
            <a:r>
              <a:rPr lang="en-US" sz="1200" dirty="0">
                <a:solidFill>
                  <a:prstClr val="black"/>
                </a:solidFill>
                <a:latin typeface="Fira Sans Light" panose="020B0403050000020004" pitchFamily="34" charset="0"/>
                <a:ea typeface="Montserrat Light" charset="0"/>
                <a:cs typeface="Montserrat Light" charset="0"/>
              </a:rPr>
              <a:t>Astra EV </a:t>
            </a:r>
            <a:r>
              <a:rPr lang="en-US" sz="1200" dirty="0">
                <a:solidFill>
                  <a:prstClr val="black"/>
                </a:solidFill>
                <a:latin typeface="Fira Sans Light" panose="020B0403050000020004" pitchFamily="34" charset="0"/>
                <a:sym typeface="Symbol" panose="05050102010706020507" pitchFamily="18" charset="2"/>
              </a:rPr>
              <a:t></a:t>
            </a:r>
            <a:r>
              <a:rPr lang="en-US" sz="1200" dirty="0">
                <a:solidFill>
                  <a:prstClr val="black"/>
                </a:solidFill>
                <a:latin typeface="Fira Sans Light" panose="020B0403050000020004" pitchFamily="34" charset="0"/>
                <a:ea typeface="Montserrat Light" charset="0"/>
                <a:cs typeface="Montserrat Light" charset="0"/>
              </a:rPr>
              <a:t>4.8 (Expected by May 2025)</a:t>
            </a:r>
            <a:endParaRPr lang="en-US" sz="1200" dirty="0">
              <a:solidFill>
                <a:prstClr val="black"/>
              </a:solidFill>
              <a:latin typeface="Fira Sans Light" panose="020B0403050000020004" pitchFamily="34" charset="0"/>
            </a:endParaRPr>
          </a:p>
        </p:txBody>
      </p:sp>
      <p:sp>
        <p:nvSpPr>
          <p:cNvPr id="3" name="TextBox 13">
            <a:extLst>
              <a:ext uri="{FF2B5EF4-FFF2-40B4-BE49-F238E27FC236}">
                <a16:creationId xmlns:a16="http://schemas.microsoft.com/office/drawing/2014/main" id="{E4C03067-ABE0-DFD1-6ED0-439EC67E9E23}"/>
              </a:ext>
            </a:extLst>
          </p:cNvPr>
          <p:cNvSpPr txBox="1"/>
          <p:nvPr/>
        </p:nvSpPr>
        <p:spPr>
          <a:xfrm>
            <a:off x="8428148" y="2755880"/>
            <a:ext cx="2482105" cy="5078313"/>
          </a:xfrm>
          <a:prstGeom prst="rect">
            <a:avLst/>
          </a:prstGeom>
          <a:noFill/>
        </p:spPr>
        <p:txBody>
          <a:bodyPr wrap="square">
            <a:spAutoFit/>
          </a:bodyPr>
          <a:lstStyle/>
          <a:p>
            <a:pPr>
              <a:buClr>
                <a:srgbClr val="00B0F0"/>
              </a:buClr>
              <a:defRPr/>
            </a:pPr>
            <a:r>
              <a:rPr lang="en-US" sz="1200" dirty="0">
                <a:solidFill>
                  <a:prstClr val="black"/>
                </a:solidFill>
                <a:latin typeface="Fira Sans Medium" panose="020B0603050000020004" pitchFamily="34" charset="0"/>
                <a:ea typeface="Montserrat Light" charset="0"/>
                <a:cs typeface="Montserrat Light" charset="0"/>
              </a:rPr>
              <a:t>GH 3,5mm Ti-base for:</a:t>
            </a:r>
          </a:p>
          <a:p>
            <a:pPr marL="285750" indent="-285750">
              <a:buClr>
                <a:srgbClr val="00B0F0"/>
              </a:buClr>
              <a:buFont typeface="Wingdings" panose="05000000000000000000" pitchFamily="2" charset="2"/>
              <a:buChar char="v"/>
              <a:defRPr/>
            </a:pPr>
            <a:r>
              <a:rPr lang="en-US" sz="1200" dirty="0">
                <a:solidFill>
                  <a:prstClr val="black"/>
                </a:solidFill>
                <a:latin typeface="Fira Sans Light" panose="020B0403050000020004" pitchFamily="34" charset="0"/>
                <a:ea typeface="Montserrat Light" charset="0"/>
                <a:cs typeface="Montserrat Light" charset="0"/>
              </a:rPr>
              <a:t>Astra® Evolution® </a:t>
            </a:r>
            <a:r>
              <a:rPr lang="en-US" sz="1200" dirty="0">
                <a:solidFill>
                  <a:prstClr val="black"/>
                </a:solidFill>
                <a:latin typeface="Fira Sans Light" panose="020B0403050000020004" pitchFamily="34" charset="0"/>
                <a:sym typeface="Symbol" panose="05050102010706020507" pitchFamily="18" charset="2"/>
              </a:rPr>
              <a:t></a:t>
            </a:r>
            <a:r>
              <a:rPr lang="en-US" sz="1200" dirty="0">
                <a:solidFill>
                  <a:prstClr val="black"/>
                </a:solidFill>
                <a:latin typeface="Fira Sans Light" panose="020B0403050000020004" pitchFamily="34" charset="0"/>
                <a:ea typeface="Montserrat Light" charset="0"/>
                <a:cs typeface="Montserrat Light" charset="0"/>
              </a:rPr>
              <a:t>3.6</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IPD/EB-IN-06/3D</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IPD/EB-IN-07/3D</a:t>
            </a:r>
          </a:p>
          <a:p>
            <a:pPr marL="742950" lvl="1" indent="-285750">
              <a:buClr>
                <a:srgbClr val="00B0F0"/>
              </a:buClr>
              <a:buFont typeface="Arial" panose="020B0604020202020204" pitchFamily="34" charset="0"/>
              <a:buChar char="•"/>
              <a:defRPr/>
            </a:pPr>
            <a:endParaRPr lang="en-US" sz="1200" dirty="0">
              <a:solidFill>
                <a:prstClr val="black"/>
              </a:solidFill>
              <a:latin typeface="Fira Sans Light" panose="020B0403050000020004" pitchFamily="34" charset="0"/>
              <a:ea typeface="Montserrat Light" charset="0"/>
              <a:cs typeface="Montserrat Light" charset="0"/>
            </a:endParaRPr>
          </a:p>
          <a:p>
            <a:pPr marL="285750" indent="-285750">
              <a:buClr>
                <a:srgbClr val="00B0F0"/>
              </a:buClr>
              <a:buFont typeface="Wingdings" panose="05000000000000000000" pitchFamily="2" charset="2"/>
              <a:buChar char="v"/>
              <a:defRPr/>
            </a:pPr>
            <a:r>
              <a:rPr lang="en-US" sz="1200" dirty="0">
                <a:solidFill>
                  <a:prstClr val="black"/>
                </a:solidFill>
                <a:latin typeface="Fira Sans Light" panose="020B0403050000020004" pitchFamily="34" charset="0"/>
                <a:ea typeface="Montserrat Light" charset="0"/>
                <a:cs typeface="Montserrat Light" charset="0"/>
              </a:rPr>
              <a:t>Astra® Evolution® </a:t>
            </a:r>
            <a:r>
              <a:rPr lang="en-US" sz="1200" dirty="0">
                <a:solidFill>
                  <a:prstClr val="black"/>
                </a:solidFill>
                <a:latin typeface="Fira Sans Light" panose="020B0403050000020004" pitchFamily="34" charset="0"/>
                <a:sym typeface="Symbol" panose="05050102010706020507" pitchFamily="18" charset="2"/>
              </a:rPr>
              <a:t></a:t>
            </a:r>
            <a:r>
              <a:rPr lang="en-US" sz="1200" dirty="0">
                <a:solidFill>
                  <a:prstClr val="black"/>
                </a:solidFill>
                <a:latin typeface="Fira Sans Light" panose="020B0403050000020004" pitchFamily="34" charset="0"/>
                <a:ea typeface="Montserrat Light" charset="0"/>
                <a:cs typeface="Montserrat Light" charset="0"/>
              </a:rPr>
              <a:t>4.2</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IPD/EB-IR-06/3D</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IPD/EB-IR-07/3D</a:t>
            </a:r>
          </a:p>
          <a:p>
            <a:pPr marL="742950" lvl="1" indent="-285750">
              <a:buClr>
                <a:srgbClr val="00B0F0"/>
              </a:buClr>
              <a:buFont typeface="Arial" panose="020B0604020202020204" pitchFamily="34" charset="0"/>
              <a:buChar char="•"/>
              <a:defRPr/>
            </a:pPr>
            <a:endParaRPr lang="en-US" sz="1200" dirty="0">
              <a:solidFill>
                <a:prstClr val="black"/>
              </a:solidFill>
              <a:latin typeface="Fira Sans Light" panose="020B0403050000020004" pitchFamily="34" charset="0"/>
              <a:ea typeface="Montserrat Light" charset="0"/>
              <a:cs typeface="Montserrat Light" charset="0"/>
            </a:endParaRPr>
          </a:p>
          <a:p>
            <a:pPr marL="285750" indent="-285750">
              <a:buClr>
                <a:srgbClr val="00B0F0"/>
              </a:buClr>
              <a:buFont typeface="Wingdings" panose="05000000000000000000" pitchFamily="2" charset="2"/>
              <a:buChar char="v"/>
              <a:defRPr/>
            </a:pPr>
            <a:r>
              <a:rPr lang="en-US" sz="1200" dirty="0">
                <a:solidFill>
                  <a:prstClr val="black"/>
                </a:solidFill>
                <a:latin typeface="Fira Sans Light" panose="020B0403050000020004" pitchFamily="34" charset="0"/>
                <a:ea typeface="Montserrat Light" charset="0"/>
                <a:cs typeface="Montserrat Light" charset="0"/>
              </a:rPr>
              <a:t>Klockner® Vega® </a:t>
            </a:r>
            <a:r>
              <a:rPr lang="en-US" sz="1200" dirty="0">
                <a:solidFill>
                  <a:prstClr val="black"/>
                </a:solidFill>
                <a:latin typeface="Fira Sans Light" panose="020B0403050000020004" pitchFamily="34" charset="0"/>
                <a:sym typeface="Symbol" panose="05050102010706020507" pitchFamily="18" charset="2"/>
              </a:rPr>
              <a:t>3.5</a:t>
            </a:r>
            <a:endParaRPr lang="en-US" sz="1200" dirty="0">
              <a:solidFill>
                <a:prstClr val="black"/>
              </a:solidFill>
              <a:latin typeface="Fira Sans Light" panose="020B0403050000020004" pitchFamily="34" charset="0"/>
              <a:ea typeface="Montserrat Light" charset="0"/>
              <a:cs typeface="Montserrat Light" charset="0"/>
            </a:endParaRP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IPD/CD-IN-06/3D</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IPD/CD-IN-07/3D</a:t>
            </a:r>
          </a:p>
          <a:p>
            <a:pPr marL="742950" lvl="1" indent="-285750">
              <a:buClr>
                <a:srgbClr val="00B0F0"/>
              </a:buClr>
              <a:buFont typeface="Arial" panose="020B0604020202020204" pitchFamily="34" charset="0"/>
              <a:buChar char="•"/>
              <a:defRPr/>
            </a:pPr>
            <a:endParaRPr lang="en-US" sz="1200" dirty="0">
              <a:solidFill>
                <a:prstClr val="black"/>
              </a:solidFill>
              <a:latin typeface="Fira Sans Light" panose="020B0403050000020004" pitchFamily="34" charset="0"/>
              <a:ea typeface="Montserrat Light" charset="0"/>
              <a:cs typeface="Montserrat Light" charset="0"/>
            </a:endParaRPr>
          </a:p>
          <a:p>
            <a:pPr marL="285750" indent="-285750">
              <a:buClr>
                <a:srgbClr val="00B0F0"/>
              </a:buClr>
              <a:buFont typeface="Wingdings" panose="05000000000000000000" pitchFamily="2" charset="2"/>
              <a:buChar char="v"/>
              <a:defRPr/>
            </a:pPr>
            <a:r>
              <a:rPr lang="en-US" sz="1200" dirty="0">
                <a:solidFill>
                  <a:prstClr val="black"/>
                </a:solidFill>
                <a:latin typeface="Fira Sans Light" panose="020B0403050000020004" pitchFamily="34" charset="0"/>
                <a:ea typeface="Montserrat Light" charset="0"/>
                <a:cs typeface="Montserrat Light" charset="0"/>
              </a:rPr>
              <a:t>Klockner® Vega® </a:t>
            </a:r>
            <a:r>
              <a:rPr lang="en-US" sz="1200" dirty="0">
                <a:solidFill>
                  <a:prstClr val="black"/>
                </a:solidFill>
                <a:latin typeface="Fira Sans Light" panose="020B0403050000020004" pitchFamily="34" charset="0"/>
                <a:sym typeface="Symbol" panose="05050102010706020507" pitchFamily="18" charset="2"/>
              </a:rPr>
              <a:t>4.0- 4.5</a:t>
            </a:r>
            <a:endParaRPr lang="en-US" sz="1200" dirty="0">
              <a:solidFill>
                <a:prstClr val="black"/>
              </a:solidFill>
              <a:latin typeface="Fira Sans Light" panose="020B0403050000020004" pitchFamily="34" charset="0"/>
              <a:ea typeface="Montserrat Light" charset="0"/>
              <a:cs typeface="Montserrat Light" charset="0"/>
            </a:endParaRP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IPD/CD-IR-06/3D</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IPD/CD-IR-07/3D</a:t>
            </a:r>
          </a:p>
          <a:p>
            <a:pPr marL="742950" lvl="1" indent="-285750">
              <a:buClr>
                <a:srgbClr val="00B0F0"/>
              </a:buClr>
              <a:buFont typeface="Arial" panose="020B0604020202020204" pitchFamily="34" charset="0"/>
              <a:buChar char="•"/>
              <a:defRPr/>
            </a:pPr>
            <a:endParaRPr lang="en-US" sz="1200" dirty="0">
              <a:solidFill>
                <a:prstClr val="black"/>
              </a:solidFill>
              <a:latin typeface="Fira Sans Light" panose="020B0403050000020004" pitchFamily="34" charset="0"/>
              <a:ea typeface="Montserrat Light" charset="0"/>
              <a:cs typeface="Montserrat Light" charset="0"/>
            </a:endParaRPr>
          </a:p>
          <a:p>
            <a:pPr>
              <a:buClr>
                <a:srgbClr val="00B0F0"/>
              </a:buClr>
              <a:defRPr/>
            </a:pPr>
            <a:r>
              <a:rPr lang="en-US" sz="1200" dirty="0">
                <a:solidFill>
                  <a:prstClr val="black"/>
                </a:solidFill>
                <a:latin typeface="Fira Sans Medium" panose="020B0603050000020004" pitchFamily="34" charset="0"/>
                <a:ea typeface="Montserrat Light" charset="0"/>
                <a:cs typeface="Montserrat Light" charset="0"/>
              </a:rPr>
              <a:t>GH 0,5mm Ti-base for:</a:t>
            </a:r>
          </a:p>
          <a:p>
            <a:pPr marL="285750" indent="-285750">
              <a:buClr>
                <a:srgbClr val="00B0F0"/>
              </a:buClr>
              <a:buFont typeface="Wingdings" panose="05000000000000000000" pitchFamily="2" charset="2"/>
              <a:buChar char="v"/>
              <a:defRPr/>
            </a:pPr>
            <a:r>
              <a:rPr lang="en-US" sz="1200" dirty="0" err="1">
                <a:solidFill>
                  <a:prstClr val="black"/>
                </a:solidFill>
                <a:latin typeface="Fira Sans Light" panose="020B0403050000020004" pitchFamily="34" charset="0"/>
                <a:ea typeface="Montserrat Light" charset="0"/>
                <a:cs typeface="Montserrat Light" charset="0"/>
              </a:rPr>
              <a:t>Camlog</a:t>
            </a:r>
            <a:r>
              <a:rPr lang="en-US" sz="1200" dirty="0">
                <a:solidFill>
                  <a:prstClr val="black"/>
                </a:solidFill>
                <a:latin typeface="Fira Sans Light" panose="020B0403050000020004" pitchFamily="34" charset="0"/>
                <a:ea typeface="Montserrat Light" charset="0"/>
                <a:cs typeface="Montserrat Light" charset="0"/>
              </a:rPr>
              <a:t>® </a:t>
            </a:r>
            <a:r>
              <a:rPr lang="en-US" sz="1200" dirty="0" err="1">
                <a:solidFill>
                  <a:prstClr val="black"/>
                </a:solidFill>
                <a:latin typeface="Fira Sans Light" panose="020B0403050000020004" pitchFamily="34" charset="0"/>
                <a:ea typeface="Montserrat Light" charset="0"/>
                <a:cs typeface="Montserrat Light" charset="0"/>
              </a:rPr>
              <a:t>Camlog</a:t>
            </a:r>
            <a:r>
              <a:rPr lang="en-US" sz="1200" dirty="0">
                <a:solidFill>
                  <a:prstClr val="black"/>
                </a:solidFill>
                <a:latin typeface="Fira Sans Light" panose="020B0403050000020004" pitchFamily="34" charset="0"/>
                <a:ea typeface="Montserrat Light" charset="0"/>
                <a:cs typeface="Montserrat Light" charset="0"/>
              </a:rPr>
              <a:t>® </a:t>
            </a:r>
            <a:r>
              <a:rPr lang="en-US" sz="1200" dirty="0">
                <a:solidFill>
                  <a:prstClr val="black"/>
                </a:solidFill>
                <a:latin typeface="Fira Sans Light" panose="020B0403050000020004" pitchFamily="34" charset="0"/>
                <a:sym typeface="Symbol" panose="05050102010706020507" pitchFamily="18" charset="2"/>
              </a:rPr>
              <a:t></a:t>
            </a:r>
            <a:r>
              <a:rPr lang="en-US" sz="1200" dirty="0">
                <a:solidFill>
                  <a:prstClr val="black"/>
                </a:solidFill>
                <a:latin typeface="Fira Sans Light" panose="020B0403050000020004" pitchFamily="34" charset="0"/>
                <a:ea typeface="Montserrat Light" charset="0"/>
                <a:cs typeface="Montserrat Light" charset="0"/>
              </a:rPr>
              <a:t>3.3</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IPD/JA-IN-00/3D</a:t>
            </a:r>
          </a:p>
          <a:p>
            <a:pPr>
              <a:buClr>
                <a:srgbClr val="00B0F0"/>
              </a:buClr>
              <a:defRPr/>
            </a:pPr>
            <a:endParaRPr lang="en-US" sz="1200" dirty="0">
              <a:solidFill>
                <a:prstClr val="black"/>
              </a:solidFill>
              <a:latin typeface="Fira Sans Medium" panose="020B0603050000020004" pitchFamily="34" charset="0"/>
              <a:ea typeface="Montserrat Light" charset="0"/>
              <a:cs typeface="Montserrat Light" charset="0"/>
            </a:endParaRPr>
          </a:p>
          <a:p>
            <a:pPr>
              <a:buClr>
                <a:srgbClr val="00B0F0"/>
              </a:buClr>
              <a:defRPr/>
            </a:pPr>
            <a:endParaRPr lang="en-US" sz="1200" dirty="0">
              <a:solidFill>
                <a:prstClr val="black"/>
              </a:solidFill>
              <a:latin typeface="Fira Sans Light" panose="020B0403050000020004" pitchFamily="34" charset="0"/>
              <a:ea typeface="Montserrat Light" charset="0"/>
              <a:cs typeface="Montserrat Light" charset="0"/>
            </a:endParaRPr>
          </a:p>
          <a:p>
            <a:pPr>
              <a:buClr>
                <a:srgbClr val="00B0F0"/>
              </a:buClr>
              <a:defRPr/>
            </a:pPr>
            <a:endParaRPr lang="en-US" sz="1200" b="1" dirty="0">
              <a:solidFill>
                <a:prstClr val="black"/>
              </a:solidFill>
              <a:latin typeface="Fira Sans Light" panose="020B0403050000020004" pitchFamily="34" charset="0"/>
              <a:ea typeface="Montserrat Light" charset="0"/>
              <a:cs typeface="Montserrat Light" charset="0"/>
            </a:endParaRPr>
          </a:p>
          <a:p>
            <a:pPr>
              <a:buClr>
                <a:srgbClr val="00B0F0"/>
              </a:buClr>
              <a:defRPr/>
            </a:pPr>
            <a:r>
              <a:rPr lang="en-US" sz="1200" dirty="0">
                <a:solidFill>
                  <a:prstClr val="black"/>
                </a:solidFill>
                <a:latin typeface="Fira Sans Light" panose="020B0403050000020004" pitchFamily="34" charset="0"/>
                <a:ea typeface="Montserrat Light" charset="0"/>
                <a:cs typeface="Montserrat Light" charset="0"/>
              </a:rPr>
              <a:t/>
            </a:r>
            <a:br>
              <a:rPr lang="en-US" sz="1200" dirty="0">
                <a:solidFill>
                  <a:prstClr val="black"/>
                </a:solidFill>
                <a:latin typeface="Fira Sans Light" panose="020B0403050000020004" pitchFamily="34" charset="0"/>
                <a:ea typeface="Montserrat Light" charset="0"/>
                <a:cs typeface="Montserrat Light" charset="0"/>
              </a:rPr>
            </a:br>
            <a:endParaRPr kumimoji="0" lang="en-US" sz="1200" b="0" i="0" u="none" strike="noStrike" kern="1200" cap="none" spc="0" normalizeH="0" baseline="0" noProof="0" dirty="0">
              <a:ln>
                <a:noFill/>
              </a:ln>
              <a:solidFill>
                <a:prstClr val="black"/>
              </a:solidFill>
              <a:effectLst/>
              <a:uLnTx/>
              <a:uFillTx/>
              <a:latin typeface="Fira Sans Light" panose="020B0403050000020004" pitchFamily="34" charset="0"/>
              <a:ea typeface="Montserrat Light" charset="0"/>
              <a:cs typeface="Montserrat Light" charset="0"/>
            </a:endParaRPr>
          </a:p>
          <a:p>
            <a:pPr marL="1200150" lvl="2" indent="-285750">
              <a:buClr>
                <a:srgbClr val="00B0F0"/>
              </a:buClr>
              <a:buFont typeface="Arial" panose="020B0604020202020204" pitchFamily="34" charset="0"/>
              <a:buChar char="•"/>
              <a:defRPr/>
            </a:pPr>
            <a:endParaRPr kumimoji="0" lang="en-US" sz="1200" b="0" i="0" u="none" strike="noStrike" kern="1200" cap="none" spc="0" normalizeH="0" baseline="0" noProof="0" dirty="0">
              <a:ln>
                <a:noFill/>
              </a:ln>
              <a:solidFill>
                <a:prstClr val="black"/>
              </a:solidFill>
              <a:effectLst/>
              <a:uLnTx/>
              <a:uFillTx/>
              <a:latin typeface="Fira Sans Light" panose="020B0403050000020004" pitchFamily="34" charset="0"/>
              <a:ea typeface="Montserrat Light" charset="0"/>
              <a:cs typeface="Montserrat Light" charset="0"/>
            </a:endParaRPr>
          </a:p>
        </p:txBody>
      </p:sp>
      <p:sp>
        <p:nvSpPr>
          <p:cNvPr id="4" name="CuadroTexto 3">
            <a:extLst>
              <a:ext uri="{FF2B5EF4-FFF2-40B4-BE49-F238E27FC236}">
                <a16:creationId xmlns:a16="http://schemas.microsoft.com/office/drawing/2014/main" id="{B49584D2-AAF3-4DA6-1E45-81AA591C1EED}"/>
              </a:ext>
            </a:extLst>
          </p:cNvPr>
          <p:cNvSpPr txBox="1"/>
          <p:nvPr/>
        </p:nvSpPr>
        <p:spPr>
          <a:xfrm>
            <a:off x="4939577" y="2755880"/>
            <a:ext cx="2312846" cy="3785652"/>
          </a:xfrm>
          <a:prstGeom prst="rect">
            <a:avLst/>
          </a:prstGeom>
          <a:noFill/>
        </p:spPr>
        <p:txBody>
          <a:bodyPr wrap="square" rtlCol="0">
            <a:spAutoFit/>
          </a:bodyPr>
          <a:lstStyle/>
          <a:p>
            <a:pPr>
              <a:buClr>
                <a:srgbClr val="00B0F0"/>
              </a:buClr>
              <a:defRPr/>
            </a:pPr>
            <a:r>
              <a:rPr lang="en-US" sz="1200" dirty="0">
                <a:solidFill>
                  <a:prstClr val="black"/>
                </a:solidFill>
                <a:latin typeface="Fira Sans Medium" panose="020B0603050000020004" pitchFamily="34" charset="0"/>
                <a:ea typeface="Montserrat Light" charset="0"/>
                <a:cs typeface="Montserrat Light" charset="0"/>
              </a:rPr>
              <a:t>Expanding PSD System range:</a:t>
            </a:r>
          </a:p>
          <a:p>
            <a:pPr marL="285750" indent="-285750">
              <a:buClr>
                <a:srgbClr val="00B0F0"/>
              </a:buClr>
              <a:buFont typeface="Wingdings" panose="05000000000000000000" pitchFamily="2" charset="2"/>
              <a:buChar char="v"/>
              <a:defRPr/>
            </a:pPr>
            <a:r>
              <a:rPr lang="en-US" sz="1200" dirty="0">
                <a:solidFill>
                  <a:prstClr val="black"/>
                </a:solidFill>
                <a:latin typeface="Fira Sans Light" panose="020B0403050000020004" pitchFamily="34" charset="0"/>
                <a:ea typeface="Montserrat Light" charset="0"/>
                <a:cs typeface="Montserrat Light" charset="0"/>
              </a:rPr>
              <a:t>Astra® Evolution® </a:t>
            </a:r>
            <a:r>
              <a:rPr lang="en-US" sz="1200" dirty="0">
                <a:solidFill>
                  <a:prstClr val="black"/>
                </a:solidFill>
                <a:latin typeface="Fira Sans Light" panose="020B0403050000020004" pitchFamily="34" charset="0"/>
                <a:sym typeface="Symbol" panose="05050102010706020507" pitchFamily="18" charset="2"/>
              </a:rPr>
              <a:t></a:t>
            </a:r>
            <a:r>
              <a:rPr lang="en-US" sz="1200" dirty="0">
                <a:solidFill>
                  <a:prstClr val="black"/>
                </a:solidFill>
                <a:latin typeface="Fira Sans Light" panose="020B0403050000020004" pitchFamily="34" charset="0"/>
                <a:ea typeface="Montserrat Light" charset="0"/>
                <a:cs typeface="Montserrat Light" charset="0"/>
              </a:rPr>
              <a:t>3.6</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IPD/EB-LN-01</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IPD/EB-LN-03</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IPD/EB-LN-05</a:t>
            </a:r>
          </a:p>
          <a:p>
            <a:pPr marL="742950" lvl="1" indent="-285750">
              <a:buClr>
                <a:srgbClr val="00B0F0"/>
              </a:buClr>
              <a:buFont typeface="Arial" panose="020B0604020202020204" pitchFamily="34" charset="0"/>
              <a:buChar char="•"/>
              <a:defRPr/>
            </a:pPr>
            <a:endParaRPr lang="en-US" sz="1200" dirty="0">
              <a:solidFill>
                <a:prstClr val="black"/>
              </a:solidFill>
              <a:latin typeface="Fira Sans Light" panose="020B0403050000020004" pitchFamily="34" charset="0"/>
              <a:ea typeface="Montserrat Light" charset="0"/>
              <a:cs typeface="Montserrat Light" charset="0"/>
            </a:endParaRPr>
          </a:p>
          <a:p>
            <a:pPr marL="285750" indent="-285750">
              <a:buClr>
                <a:srgbClr val="00B0F0"/>
              </a:buClr>
              <a:buFont typeface="Wingdings" panose="05000000000000000000" pitchFamily="2" charset="2"/>
              <a:buChar char="v"/>
              <a:defRPr/>
            </a:pPr>
            <a:r>
              <a:rPr lang="en-US" sz="1200" dirty="0">
                <a:solidFill>
                  <a:prstClr val="black"/>
                </a:solidFill>
                <a:latin typeface="Fira Sans Light" panose="020B0403050000020004" pitchFamily="34" charset="0"/>
                <a:ea typeface="Montserrat Light" charset="0"/>
                <a:cs typeface="Montserrat Light" charset="0"/>
              </a:rPr>
              <a:t>BTI® Externa Tiny® </a:t>
            </a:r>
            <a:r>
              <a:rPr lang="en-US" sz="1200" dirty="0">
                <a:solidFill>
                  <a:prstClr val="black"/>
                </a:solidFill>
                <a:latin typeface="Fira Sans Light" panose="020B0403050000020004" pitchFamily="34" charset="0"/>
                <a:sym typeface="Symbol" panose="05050102010706020507" pitchFamily="18" charset="2"/>
              </a:rPr>
              <a:t></a:t>
            </a:r>
            <a:r>
              <a:rPr lang="en-US" sz="1200" dirty="0">
                <a:solidFill>
                  <a:prstClr val="black"/>
                </a:solidFill>
                <a:latin typeface="Fira Sans Light" panose="020B0403050000020004" pitchFamily="34" charset="0"/>
                <a:ea typeface="Montserrat Light" charset="0"/>
                <a:cs typeface="Montserrat Light" charset="0"/>
              </a:rPr>
              <a:t>3.5</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IPD/GA-LN-01</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IPD/GA-LN-03</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IPD/GA-LN-05</a:t>
            </a:r>
          </a:p>
          <a:p>
            <a:pPr lvl="1">
              <a:buClr>
                <a:srgbClr val="00B0F0"/>
              </a:buClr>
              <a:defRPr/>
            </a:pPr>
            <a:endParaRPr lang="en-US" sz="1200" dirty="0">
              <a:solidFill>
                <a:prstClr val="black"/>
              </a:solidFill>
              <a:latin typeface="Fira Sans Light" panose="020B0403050000020004" pitchFamily="34" charset="0"/>
              <a:ea typeface="Montserrat Light" charset="0"/>
              <a:cs typeface="Montserrat Light" charset="0"/>
            </a:endParaRPr>
          </a:p>
          <a:p>
            <a:pPr marL="285750" indent="-285750">
              <a:buClr>
                <a:srgbClr val="00B0F0"/>
              </a:buClr>
              <a:buFont typeface="Wingdings" panose="05000000000000000000" pitchFamily="2" charset="2"/>
              <a:buChar char="v"/>
              <a:defRPr/>
            </a:pPr>
            <a:r>
              <a:rPr lang="en-US" sz="1200" dirty="0">
                <a:solidFill>
                  <a:prstClr val="black"/>
                </a:solidFill>
                <a:latin typeface="Fira Sans Light" panose="020B0403050000020004" pitchFamily="34" charset="0"/>
                <a:ea typeface="Montserrat Light" charset="0"/>
                <a:cs typeface="Montserrat Light" charset="0"/>
              </a:rPr>
              <a:t>Dentsply® </a:t>
            </a:r>
            <a:r>
              <a:rPr lang="en-US" sz="1200" dirty="0" err="1">
                <a:solidFill>
                  <a:prstClr val="black"/>
                </a:solidFill>
                <a:latin typeface="Fira Sans Light" panose="020B0403050000020004" pitchFamily="34" charset="0"/>
                <a:ea typeface="Montserrat Light" charset="0"/>
                <a:cs typeface="Montserrat Light" charset="0"/>
              </a:rPr>
              <a:t>Ankylos</a:t>
            </a:r>
            <a:r>
              <a:rPr lang="en-US" sz="1200" dirty="0">
                <a:solidFill>
                  <a:prstClr val="black"/>
                </a:solidFill>
                <a:latin typeface="Fira Sans Light" panose="020B0403050000020004" pitchFamily="34" charset="0"/>
                <a:ea typeface="Montserrat Light" charset="0"/>
                <a:cs typeface="Montserrat Light" charset="0"/>
              </a:rPr>
              <a:t>® C/X</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IPD/IB-LR-01</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IPD/IB-LR-03</a:t>
            </a:r>
          </a:p>
          <a:p>
            <a:pPr marL="742950" lvl="1" indent="-285750">
              <a:buClr>
                <a:srgbClr val="00B0F0"/>
              </a:buClr>
              <a:buFont typeface="Arial" panose="020B0604020202020204" pitchFamily="34" charset="0"/>
              <a:buChar char="•"/>
              <a:defRPr/>
            </a:pPr>
            <a:r>
              <a:rPr lang="en-US" sz="1200" dirty="0">
                <a:solidFill>
                  <a:prstClr val="black"/>
                </a:solidFill>
                <a:latin typeface="Fira Sans Light" panose="020B0403050000020004" pitchFamily="34" charset="0"/>
                <a:ea typeface="Montserrat Light" charset="0"/>
                <a:cs typeface="Montserrat Light" charset="0"/>
              </a:rPr>
              <a:t>Ref. IPD/IB-LR-05</a:t>
            </a:r>
          </a:p>
          <a:p>
            <a:pPr lvl="1">
              <a:buClr>
                <a:srgbClr val="00B0F0"/>
              </a:buClr>
              <a:defRPr/>
            </a:pPr>
            <a:endParaRPr lang="en-US" sz="1200" dirty="0">
              <a:solidFill>
                <a:prstClr val="black"/>
              </a:solidFill>
              <a:latin typeface="Fira Sans Light" panose="020B0403050000020004" pitchFamily="34" charset="0"/>
              <a:ea typeface="Montserrat Light" charset="0"/>
              <a:cs typeface="Montserrat Light" charset="0"/>
            </a:endParaRPr>
          </a:p>
          <a:p>
            <a:pPr marL="742950" lvl="1" indent="-285750">
              <a:buClr>
                <a:srgbClr val="00B0F0"/>
              </a:buClr>
              <a:buFont typeface="Arial" panose="020B0604020202020204" pitchFamily="34" charset="0"/>
              <a:buChar char="•"/>
              <a:defRPr/>
            </a:pPr>
            <a:endParaRPr lang="en-US" sz="1200" dirty="0">
              <a:solidFill>
                <a:prstClr val="black"/>
              </a:solidFill>
              <a:latin typeface="Fira Sans Light" panose="020B0403050000020004" pitchFamily="34" charset="0"/>
              <a:ea typeface="Montserrat Light" charset="0"/>
              <a:cs typeface="Montserrat Light" charset="0"/>
            </a:endParaRPr>
          </a:p>
          <a:p>
            <a:pPr>
              <a:buClr>
                <a:srgbClr val="00B0F0"/>
              </a:buClr>
              <a:defRPr/>
            </a:pPr>
            <a:endParaRPr lang="en-US" sz="1200" dirty="0">
              <a:solidFill>
                <a:prstClr val="black"/>
              </a:solidFill>
              <a:latin typeface="Fira Sans Medium" panose="020B0603050000020004" pitchFamily="34" charset="0"/>
              <a:ea typeface="Montserrat Light" charset="0"/>
              <a:cs typeface="Montserrat Light" charset="0"/>
            </a:endParaRPr>
          </a:p>
          <a:p>
            <a:pPr marR="0" lvl="0" algn="l" defTabSz="914400" rtl="0" eaLnBrk="1" fontAlgn="auto" latinLnBrk="0" hangingPunct="1">
              <a:lnSpc>
                <a:spcPct val="100000"/>
              </a:lnSpc>
              <a:spcBef>
                <a:spcPts val="0"/>
              </a:spcBef>
              <a:spcAft>
                <a:spcPts val="0"/>
              </a:spcAft>
              <a:buClr>
                <a:srgbClr val="00B0F0"/>
              </a:buClr>
              <a:buSzTx/>
              <a:tabLst/>
              <a:defRPr/>
            </a:pPr>
            <a:endParaRPr lang="en-US" sz="1200" dirty="0">
              <a:solidFill>
                <a:prstClr val="black"/>
              </a:solidFill>
              <a:latin typeface="Fira Sans Light" panose="020B0403050000020004" pitchFamily="34" charset="0"/>
              <a:ea typeface="Montserrat Light" charset="0"/>
              <a:cs typeface="Montserrat Light" charset="0"/>
            </a:endParaRPr>
          </a:p>
          <a:p>
            <a:pPr marR="0" lvl="0" algn="l" defTabSz="914400" rtl="0" eaLnBrk="1" fontAlgn="auto" latinLnBrk="0" hangingPunct="1">
              <a:lnSpc>
                <a:spcPct val="100000"/>
              </a:lnSpc>
              <a:spcBef>
                <a:spcPts val="0"/>
              </a:spcBef>
              <a:spcAft>
                <a:spcPts val="0"/>
              </a:spcAft>
              <a:buClr>
                <a:srgbClr val="00B0F0"/>
              </a:buClr>
              <a:buSzTx/>
              <a:tabLst/>
              <a:defRPr/>
            </a:pPr>
            <a:endParaRPr kumimoji="0" lang="en-US" sz="1200" b="0" i="0" u="none" strike="noStrike" kern="1200" cap="none" spc="0" normalizeH="0" baseline="0" noProof="0" dirty="0">
              <a:ln>
                <a:noFill/>
              </a:ln>
              <a:solidFill>
                <a:prstClr val="black"/>
              </a:solidFill>
              <a:effectLst/>
              <a:uLnTx/>
              <a:uFillTx/>
              <a:latin typeface="Fira Sans Light" panose="020B0403050000020004" pitchFamily="34" charset="0"/>
              <a:ea typeface="Montserrat Light" charset="0"/>
              <a:cs typeface="Montserrat Light" charset="0"/>
            </a:endParaRPr>
          </a:p>
        </p:txBody>
      </p:sp>
    </p:spTree>
    <p:extLst>
      <p:ext uri="{BB962C8B-B14F-4D97-AF65-F5344CB8AC3E}">
        <p14:creationId xmlns:p14="http://schemas.microsoft.com/office/powerpoint/2010/main" val="2514921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BD40E-DE7A-C84D-71FB-318112C2638C}"/>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F9355FE4-301D-AC80-0AF2-A757A7B38B39}"/>
              </a:ext>
            </a:extLst>
          </p:cNvPr>
          <p:cNvPicPr>
            <a:picLocks noChangeAspect="1"/>
          </p:cNvPicPr>
          <p:nvPr/>
        </p:nvPicPr>
        <p:blipFill>
          <a:blip r:embed="rId3"/>
          <a:srcRect t="31458" b="37843"/>
          <a:stretch/>
        </p:blipFill>
        <p:spPr>
          <a:xfrm>
            <a:off x="0" y="-1"/>
            <a:ext cx="12192000" cy="2493335"/>
          </a:xfrm>
          <a:prstGeom prst="rect">
            <a:avLst/>
          </a:prstGeom>
        </p:spPr>
      </p:pic>
      <p:sp>
        <p:nvSpPr>
          <p:cNvPr id="52" name="Text 6">
            <a:extLst>
              <a:ext uri="{FF2B5EF4-FFF2-40B4-BE49-F238E27FC236}">
                <a16:creationId xmlns:a16="http://schemas.microsoft.com/office/drawing/2014/main" id="{CAB08090-5618-25C8-5998-976F802D6747}"/>
              </a:ext>
            </a:extLst>
          </p:cNvPr>
          <p:cNvSpPr/>
          <p:nvPr/>
        </p:nvSpPr>
        <p:spPr>
          <a:xfrm>
            <a:off x="1636887" y="843788"/>
            <a:ext cx="8918223" cy="889000"/>
          </a:xfrm>
          <a:prstGeom prst="rect">
            <a:avLst/>
          </a:prstGeom>
          <a:noFill/>
          <a:ln/>
          <a:effectLst>
            <a:outerShdw blurRad="50800" dist="38100" dir="2700000" algn="tl" rotWithShape="0">
              <a:prstClr val="black">
                <a:alpha val="40000"/>
              </a:prstClr>
            </a:outerShdw>
          </a:effectLst>
        </p:spPr>
        <p:txBody>
          <a:bodyPr wrap="square" lIns="0" tIns="0" rIns="0" bIns="0" rtlCol="0" anchor="ctr"/>
          <a:lstStyle/>
          <a:p>
            <a:pPr algn="ctr" defTabSz="761970">
              <a:lnSpc>
                <a:spcPts val="2208"/>
              </a:lnSpc>
            </a:pPr>
            <a:r>
              <a:rPr lang="en-US" sz="7333" dirty="0">
                <a:solidFill>
                  <a:prstClr val="white"/>
                </a:solidFill>
                <a:latin typeface="Fira Sans SemiBold" panose="020B0603050000020004" pitchFamily="34" charset="0"/>
                <a:ea typeface="Roboto" pitchFamily="34" charset="-122"/>
                <a:cs typeface="Roboto" pitchFamily="34" charset="-120"/>
              </a:rPr>
              <a:t>New compatibility</a:t>
            </a:r>
          </a:p>
        </p:txBody>
      </p:sp>
      <p:graphicFrame>
        <p:nvGraphicFramePr>
          <p:cNvPr id="10" name="Tabla 9">
            <a:extLst>
              <a:ext uri="{FF2B5EF4-FFF2-40B4-BE49-F238E27FC236}">
                <a16:creationId xmlns:a16="http://schemas.microsoft.com/office/drawing/2014/main" id="{3BED1B53-0E9C-CA53-E80E-B5CE30A0438C}"/>
              </a:ext>
            </a:extLst>
          </p:cNvPr>
          <p:cNvGraphicFramePr>
            <a:graphicFrameLocks noGrp="1"/>
          </p:cNvGraphicFramePr>
          <p:nvPr>
            <p:extLst>
              <p:ext uri="{D42A27DB-BD31-4B8C-83A1-F6EECF244321}">
                <p14:modId xmlns:p14="http://schemas.microsoft.com/office/powerpoint/2010/main" val="2975350547"/>
              </p:ext>
            </p:extLst>
          </p:nvPr>
        </p:nvGraphicFramePr>
        <p:xfrm>
          <a:off x="2006598" y="2860075"/>
          <a:ext cx="8178800" cy="3638550"/>
        </p:xfrm>
        <a:graphic>
          <a:graphicData uri="http://schemas.openxmlformats.org/drawingml/2006/table">
            <a:tbl>
              <a:tblPr firstRow="1" firstCol="1" bandRow="1"/>
              <a:tblGrid>
                <a:gridCol w="2044700">
                  <a:extLst>
                    <a:ext uri="{9D8B030D-6E8A-4147-A177-3AD203B41FA5}">
                      <a16:colId xmlns:a16="http://schemas.microsoft.com/office/drawing/2014/main" val="3049263712"/>
                    </a:ext>
                  </a:extLst>
                </a:gridCol>
                <a:gridCol w="2044700">
                  <a:extLst>
                    <a:ext uri="{9D8B030D-6E8A-4147-A177-3AD203B41FA5}">
                      <a16:colId xmlns:a16="http://schemas.microsoft.com/office/drawing/2014/main" val="3881153380"/>
                    </a:ext>
                  </a:extLst>
                </a:gridCol>
                <a:gridCol w="2044700">
                  <a:extLst>
                    <a:ext uri="{9D8B030D-6E8A-4147-A177-3AD203B41FA5}">
                      <a16:colId xmlns:a16="http://schemas.microsoft.com/office/drawing/2014/main" val="2595162963"/>
                    </a:ext>
                  </a:extLst>
                </a:gridCol>
                <a:gridCol w="2044700">
                  <a:extLst>
                    <a:ext uri="{9D8B030D-6E8A-4147-A177-3AD203B41FA5}">
                      <a16:colId xmlns:a16="http://schemas.microsoft.com/office/drawing/2014/main" val="1955467618"/>
                    </a:ext>
                  </a:extLst>
                </a:gridCol>
              </a:tblGrid>
              <a:tr h="457200">
                <a:tc gridSpan="2">
                  <a:txBody>
                    <a:bodyPr/>
                    <a:lstStyle/>
                    <a:p>
                      <a:pPr algn="ctr" rtl="0" fontAlgn="ctr"/>
                      <a:r>
                        <a:rPr lang="es-ES" sz="1200" b="0" i="0" u="none" strike="noStrike" dirty="0" err="1">
                          <a:solidFill>
                            <a:srgbClr val="FFFFFF"/>
                          </a:solidFill>
                          <a:effectLst/>
                          <a:latin typeface="Fira Sans Medium" panose="020B0603050000020004" pitchFamily="34" charset="0"/>
                        </a:rPr>
                        <a:t>BioHorizons</a:t>
                      </a:r>
                      <a:r>
                        <a:rPr lang="es-ES" sz="1200" b="0" i="0" u="none" strike="noStrike" dirty="0">
                          <a:solidFill>
                            <a:srgbClr val="FFFFFF"/>
                          </a:solidFill>
                          <a:effectLst/>
                          <a:latin typeface="Fira Sans Medium" panose="020B0603050000020004" pitchFamily="34" charset="0"/>
                        </a:rPr>
                        <a:t>® </a:t>
                      </a:r>
                      <a:r>
                        <a:rPr lang="es-ES" sz="1200" b="0" i="0" u="none" strike="noStrike" dirty="0" err="1">
                          <a:solidFill>
                            <a:srgbClr val="FFFFFF"/>
                          </a:solidFill>
                          <a:effectLst/>
                          <a:latin typeface="Fira Sans Medium" panose="020B0603050000020004" pitchFamily="34" charset="0"/>
                        </a:rPr>
                        <a:t>Tapered</a:t>
                      </a:r>
                      <a:r>
                        <a:rPr lang="es-ES" sz="1200" b="0" i="0" u="none" strike="noStrike" dirty="0">
                          <a:solidFill>
                            <a:srgbClr val="FFFFFF"/>
                          </a:solidFill>
                          <a:effectLst/>
                          <a:latin typeface="Fira Sans Medium" panose="020B0603050000020004" pitchFamily="34" charset="0"/>
                        </a:rPr>
                        <a:t> Pro </a:t>
                      </a:r>
                      <a:r>
                        <a:rPr lang="es-ES" sz="1200" b="0" i="0" u="none" strike="noStrike" dirty="0" err="1">
                          <a:solidFill>
                            <a:srgbClr val="FFFFFF"/>
                          </a:solidFill>
                          <a:effectLst/>
                          <a:latin typeface="Fira Sans Medium" panose="020B0603050000020004" pitchFamily="34" charset="0"/>
                        </a:rPr>
                        <a:t>Conical</a:t>
                      </a:r>
                      <a:endParaRPr lang="es-ES" sz="1200" b="0" i="0" u="none" strike="noStrike" dirty="0">
                        <a:solidFill>
                          <a:srgbClr val="FFFFFF"/>
                        </a:solidFill>
                        <a:effectLst/>
                        <a:latin typeface="Fira Sans Medium" panose="020B06030500000200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hMerge="1">
                  <a:txBody>
                    <a:bodyPr/>
                    <a:lstStyle/>
                    <a:p>
                      <a:endParaRPr lang="es-ES"/>
                    </a:p>
                  </a:txBody>
                  <a:tcPr/>
                </a:tc>
                <a:tc gridSpan="2">
                  <a:txBody>
                    <a:bodyPr/>
                    <a:lstStyle/>
                    <a:p>
                      <a:pPr algn="ctr" rtl="0" fontAlgn="ctr"/>
                      <a:r>
                        <a:rPr lang="es-ES" sz="1100" b="0" i="0" u="none" strike="noStrike" dirty="0" err="1">
                          <a:solidFill>
                            <a:srgbClr val="000000"/>
                          </a:solidFill>
                          <a:effectLst/>
                          <a:latin typeface="Fira Sans Medium italic" panose="020B0603050000020004" pitchFamily="34" charset="0"/>
                        </a:rPr>
                        <a:t>ipd</a:t>
                      </a:r>
                      <a:r>
                        <a:rPr lang="es-ES" sz="1100" b="0" i="0" u="none" strike="noStrike" dirty="0">
                          <a:solidFill>
                            <a:srgbClr val="000000"/>
                          </a:solidFill>
                          <a:effectLst/>
                          <a:latin typeface="Fira Sans Medium" panose="020B0603050000020004" pitchFamily="34" charset="0"/>
                        </a:rPr>
                        <a:t> JB Serie </a:t>
                      </a:r>
                      <a:r>
                        <a:rPr lang="es-ES" sz="1100" b="0" i="0" u="none" strike="noStrike" dirty="0" err="1">
                          <a:solidFill>
                            <a:srgbClr val="000000"/>
                          </a:solidFill>
                          <a:effectLst/>
                          <a:latin typeface="Fira Sans Medium" panose="020B0603050000020004" pitchFamily="34" charset="0"/>
                        </a:rPr>
                        <a:t>Camlog</a:t>
                      </a:r>
                      <a:r>
                        <a:rPr lang="es-ES" sz="1100" b="0" i="0" u="none" strike="noStrike" dirty="0">
                          <a:solidFill>
                            <a:srgbClr val="000000"/>
                          </a:solidFill>
                          <a:effectLst/>
                          <a:latin typeface="Aptos Narrow" panose="020B0004020202020204" pitchFamily="34" charset="0"/>
                        </a:rPr>
                        <a:t>®</a:t>
                      </a:r>
                      <a:r>
                        <a:rPr lang="es-ES" sz="1100" b="0" i="0" u="none" strike="noStrike" dirty="0">
                          <a:solidFill>
                            <a:srgbClr val="000000"/>
                          </a:solidFill>
                          <a:effectLst/>
                          <a:latin typeface="Fira Sans Medium" panose="020B0603050000020004" pitchFamily="34" charset="0"/>
                        </a:rPr>
                        <a:t> </a:t>
                      </a:r>
                      <a:r>
                        <a:rPr lang="es-ES" sz="1100" b="0" i="0" u="none" strike="noStrike" dirty="0" err="1">
                          <a:solidFill>
                            <a:srgbClr val="000000"/>
                          </a:solidFill>
                          <a:effectLst/>
                          <a:latin typeface="Fira Sans Medium" panose="020B0603050000020004" pitchFamily="34" charset="0"/>
                        </a:rPr>
                        <a:t>Conelog</a:t>
                      </a:r>
                      <a:r>
                        <a:rPr lang="es-ES" sz="1100" b="0" i="0" u="none" strike="noStrike" dirty="0">
                          <a:solidFill>
                            <a:srgbClr val="000000"/>
                          </a:solidFill>
                          <a:effectLst/>
                          <a:latin typeface="Aptos Narrow" panose="020B0004020202020204" pitchFamily="34" charset="0"/>
                        </a:rPr>
                        <a:t>®</a:t>
                      </a:r>
                      <a:endParaRPr lang="es-ES" sz="1100" b="0" i="0" u="none" strike="noStrike" dirty="0">
                        <a:solidFill>
                          <a:srgbClr val="000000"/>
                        </a:solidFill>
                        <a:effectLst/>
                        <a:latin typeface="Fira Sans Medium" panose="020B06030500000200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s-ES"/>
                    </a:p>
                  </a:txBody>
                  <a:tcPr/>
                </a:tc>
                <a:extLst>
                  <a:ext uri="{0D108BD9-81ED-4DB2-BD59-A6C34878D82A}">
                    <a16:rowId xmlns:a16="http://schemas.microsoft.com/office/drawing/2014/main" val="361941778"/>
                  </a:ext>
                </a:extLst>
              </a:tr>
              <a:tr h="636270">
                <a:tc rowSpan="2">
                  <a:txBody>
                    <a:bodyPr/>
                    <a:lstStyle/>
                    <a:p>
                      <a:pPr algn="ctr" rtl="0" fontAlgn="ctr"/>
                      <a:r>
                        <a:rPr lang="es-ES" sz="1100" b="0" i="0" u="none" strike="noStrike" dirty="0">
                          <a:solidFill>
                            <a:srgbClr val="000000"/>
                          </a:solidFill>
                          <a:effectLst/>
                          <a:latin typeface="Fira Sans Light" panose="020B0403050000020004" pitchFamily="34" charset="0"/>
                        </a:rPr>
                        <a:t>Narrow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a:solidFill>
                            <a:srgbClr val="000000"/>
                          </a:solidFill>
                          <a:effectLst/>
                          <a:latin typeface="Fira Sans Light" panose="020B0403050000020004" pitchFamily="34" charset="0"/>
                        </a:rPr>
                        <a:t>Implant diameter Ø3,3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gridSpan="2">
                  <a:txBody>
                    <a:bodyPr/>
                    <a:lstStyle/>
                    <a:p>
                      <a:pPr algn="ctr" rtl="0" fontAlgn="ctr"/>
                      <a:r>
                        <a:rPr lang="es-ES" sz="1100" b="0" i="0" u="none" strike="noStrike" dirty="0" err="1">
                          <a:solidFill>
                            <a:srgbClr val="000000"/>
                          </a:solidFill>
                          <a:effectLst/>
                          <a:latin typeface="Fira Sans Light" panose="020B0403050000020004" pitchFamily="34" charset="0"/>
                        </a:rPr>
                        <a:t>Conelog</a:t>
                      </a:r>
                      <a:r>
                        <a:rPr lang="es-ES" sz="1100" b="0" i="0" u="none" strike="noStrike" dirty="0">
                          <a:solidFill>
                            <a:srgbClr val="000000"/>
                          </a:solidFill>
                          <a:effectLst/>
                          <a:latin typeface="Fira Sans Light" panose="020B0403050000020004" pitchFamily="34" charset="0"/>
                        </a:rPr>
                        <a:t>® Ø3,3 (JBT)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hMerge="1">
                  <a:txBody>
                    <a:bodyPr/>
                    <a:lstStyle/>
                    <a:p>
                      <a:endParaRPr lang="es-ES"/>
                    </a:p>
                  </a:txBody>
                  <a:tcPr/>
                </a:tc>
                <a:extLst>
                  <a:ext uri="{0D108BD9-81ED-4DB2-BD59-A6C34878D82A}">
                    <a16:rowId xmlns:a16="http://schemas.microsoft.com/office/drawing/2014/main" val="528288443"/>
                  </a:ext>
                </a:extLst>
              </a:tr>
              <a:tr h="636270">
                <a:tc vMerge="1">
                  <a:txBody>
                    <a:bodyPr/>
                    <a:lstStyle/>
                    <a:p>
                      <a:endParaRPr lang="es-ES"/>
                    </a:p>
                  </a:txBody>
                  <a:tcPr/>
                </a:tc>
                <a:tc>
                  <a:txBody>
                    <a:bodyPr/>
                    <a:lstStyle/>
                    <a:p>
                      <a:pPr algn="ctr" rtl="0" fontAlgn="ctr"/>
                      <a:r>
                        <a:rPr lang="es-ES" sz="1100" b="0" i="0" u="none" strike="noStrike" dirty="0" err="1">
                          <a:solidFill>
                            <a:srgbClr val="000000"/>
                          </a:solidFill>
                          <a:effectLst/>
                          <a:latin typeface="Fira Sans Light" panose="020B0403050000020004" pitchFamily="34" charset="0"/>
                        </a:rPr>
                        <a:t>Implant</a:t>
                      </a:r>
                      <a:r>
                        <a:rPr lang="es-ES" sz="1100" b="0" i="0" u="none" strike="noStrike" dirty="0">
                          <a:solidFill>
                            <a:srgbClr val="000000"/>
                          </a:solidFill>
                          <a:effectLst/>
                          <a:latin typeface="Fira Sans Light" panose="020B0403050000020004" pitchFamily="34" charset="0"/>
                        </a:rPr>
                        <a:t> </a:t>
                      </a:r>
                      <a:r>
                        <a:rPr lang="es-ES" sz="1100" b="0" i="0" u="none" strike="noStrike" dirty="0" err="1">
                          <a:solidFill>
                            <a:srgbClr val="000000"/>
                          </a:solidFill>
                          <a:effectLst/>
                          <a:latin typeface="Fira Sans Light" panose="020B0403050000020004" pitchFamily="34" charset="0"/>
                        </a:rPr>
                        <a:t>diameter</a:t>
                      </a:r>
                      <a:r>
                        <a:rPr lang="es-ES" sz="1100" b="0" i="0" u="none" strike="noStrike" dirty="0">
                          <a:solidFill>
                            <a:srgbClr val="000000"/>
                          </a:solidFill>
                          <a:effectLst/>
                          <a:latin typeface="Fira Sans Light" panose="020B0403050000020004" pitchFamily="34" charset="0"/>
                        </a:rPr>
                        <a:t> Ø3,8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946291646"/>
                  </a:ext>
                </a:extLst>
              </a:tr>
              <a:tr h="636270">
                <a:tc rowSpan="3">
                  <a:txBody>
                    <a:bodyPr/>
                    <a:lstStyle/>
                    <a:p>
                      <a:pPr algn="ctr" rtl="0" fontAlgn="ctr"/>
                      <a:r>
                        <a:rPr lang="es-ES" sz="1100" b="0" i="0" u="none" strike="noStrike" dirty="0">
                          <a:solidFill>
                            <a:srgbClr val="000000"/>
                          </a:solidFill>
                          <a:effectLst/>
                          <a:latin typeface="Fira Sans Light" panose="020B0403050000020004" pitchFamily="34" charset="0"/>
                        </a:rPr>
                        <a:t>Regular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a:solidFill>
                            <a:srgbClr val="000000"/>
                          </a:solidFill>
                          <a:effectLst/>
                          <a:latin typeface="Fira Sans Light" panose="020B0403050000020004" pitchFamily="34" charset="0"/>
                        </a:rPr>
                        <a:t>Implant diameter Ø4,2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ctr" rtl="0" fontAlgn="ctr"/>
                      <a:r>
                        <a:rPr lang="en-US" sz="1100" b="0" i="0" u="none" strike="noStrike" dirty="0" err="1">
                          <a:solidFill>
                            <a:srgbClr val="000000"/>
                          </a:solidFill>
                          <a:effectLst/>
                          <a:latin typeface="Fira Sans Light" panose="020B0403050000020004" pitchFamily="34" charset="0"/>
                        </a:rPr>
                        <a:t>Conelog</a:t>
                      </a:r>
                      <a:r>
                        <a:rPr lang="en-US" sz="1100" b="0" i="0" u="none" strike="noStrike" dirty="0">
                          <a:solidFill>
                            <a:srgbClr val="000000"/>
                          </a:solidFill>
                          <a:effectLst/>
                          <a:latin typeface="Fira Sans Light" panose="020B0403050000020004" pitchFamily="34" charset="0"/>
                        </a:rPr>
                        <a:t>® Ø3,8 (JBN)</a:t>
                      </a:r>
                      <a:br>
                        <a:rPr lang="en-US" sz="1100" b="0" i="0" u="none" strike="noStrike" dirty="0">
                          <a:solidFill>
                            <a:srgbClr val="000000"/>
                          </a:solidFill>
                          <a:effectLst/>
                          <a:latin typeface="Fira Sans Light" panose="020B0403050000020004" pitchFamily="34" charset="0"/>
                        </a:rPr>
                      </a:br>
                      <a:r>
                        <a:rPr lang="en-US" sz="1100" b="0" i="0" u="none" strike="noStrike" dirty="0">
                          <a:solidFill>
                            <a:srgbClr val="000000"/>
                          </a:solidFill>
                          <a:effectLst/>
                          <a:latin typeface="Fira Sans Light" panose="020B0403050000020004" pitchFamily="34" charset="0"/>
                        </a:rPr>
                        <a:t>Slim abutment platform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ctr" rtl="0" fontAlgn="ctr"/>
                      <a:r>
                        <a:rPr lang="en-US" sz="1100" b="0" i="0" u="none" strike="noStrike" dirty="0" err="1">
                          <a:solidFill>
                            <a:srgbClr val="000000"/>
                          </a:solidFill>
                          <a:effectLst/>
                          <a:latin typeface="Fira Sans Light" panose="020B0403050000020004" pitchFamily="34" charset="0"/>
                        </a:rPr>
                        <a:t>Conelog</a:t>
                      </a:r>
                      <a:r>
                        <a:rPr lang="en-US" sz="1100" b="0" i="0" u="none" strike="noStrike" dirty="0">
                          <a:solidFill>
                            <a:srgbClr val="000000"/>
                          </a:solidFill>
                          <a:effectLst/>
                          <a:latin typeface="Fira Sans Light" panose="020B0403050000020004" pitchFamily="34" charset="0"/>
                        </a:rPr>
                        <a:t>® Ø4,3 (JBR)</a:t>
                      </a:r>
                      <a:br>
                        <a:rPr lang="en-US" sz="1100" b="0" i="0" u="none" strike="noStrike" dirty="0">
                          <a:solidFill>
                            <a:srgbClr val="000000"/>
                          </a:solidFill>
                          <a:effectLst/>
                          <a:latin typeface="Fira Sans Light" panose="020B0403050000020004" pitchFamily="34" charset="0"/>
                        </a:rPr>
                      </a:br>
                      <a:r>
                        <a:rPr lang="en-US" sz="1100" b="0" i="0" u="none" strike="noStrike" dirty="0">
                          <a:solidFill>
                            <a:srgbClr val="000000"/>
                          </a:solidFill>
                          <a:effectLst/>
                          <a:latin typeface="Fira Sans Light" panose="020B0403050000020004" pitchFamily="34" charset="0"/>
                        </a:rPr>
                        <a:t>Standard abutment platform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5852603"/>
                  </a:ext>
                </a:extLst>
              </a:tr>
              <a:tr h="636270">
                <a:tc vMerge="1">
                  <a:txBody>
                    <a:bodyPr/>
                    <a:lstStyle/>
                    <a:p>
                      <a:endParaRPr lang="es-ES"/>
                    </a:p>
                  </a:txBody>
                  <a:tcPr/>
                </a:tc>
                <a:tc>
                  <a:txBody>
                    <a:bodyPr/>
                    <a:lstStyle/>
                    <a:p>
                      <a:pPr algn="ctr" rtl="0" fontAlgn="ctr"/>
                      <a:r>
                        <a:rPr lang="es-ES" sz="1100" b="0" i="0" u="none" strike="noStrike" dirty="0" err="1">
                          <a:solidFill>
                            <a:srgbClr val="000000"/>
                          </a:solidFill>
                          <a:effectLst/>
                          <a:latin typeface="Fira Sans Light" panose="020B0403050000020004" pitchFamily="34" charset="0"/>
                        </a:rPr>
                        <a:t>Implant</a:t>
                      </a:r>
                      <a:r>
                        <a:rPr lang="es-ES" sz="1100" b="0" i="0" u="none" strike="noStrike" dirty="0">
                          <a:solidFill>
                            <a:srgbClr val="000000"/>
                          </a:solidFill>
                          <a:effectLst/>
                          <a:latin typeface="Fira Sans Light" panose="020B0403050000020004" pitchFamily="34" charset="0"/>
                        </a:rPr>
                        <a:t> </a:t>
                      </a:r>
                      <a:r>
                        <a:rPr lang="es-ES" sz="1100" b="0" i="0" u="none" strike="noStrike" dirty="0" err="1">
                          <a:solidFill>
                            <a:srgbClr val="000000"/>
                          </a:solidFill>
                          <a:effectLst/>
                          <a:latin typeface="Fira Sans Light" panose="020B0403050000020004" pitchFamily="34" charset="0"/>
                        </a:rPr>
                        <a:t>diameter</a:t>
                      </a:r>
                      <a:r>
                        <a:rPr lang="es-ES" sz="1100" b="0" i="0" u="none" strike="noStrike" dirty="0">
                          <a:solidFill>
                            <a:srgbClr val="000000"/>
                          </a:solidFill>
                          <a:effectLst/>
                          <a:latin typeface="Fira Sans Light" panose="020B0403050000020004" pitchFamily="34" charset="0"/>
                        </a:rPr>
                        <a:t> Ø4,6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2295894810"/>
                  </a:ext>
                </a:extLst>
              </a:tr>
              <a:tr h="636270">
                <a:tc vMerge="1">
                  <a:txBody>
                    <a:bodyPr/>
                    <a:lstStyle/>
                    <a:p>
                      <a:endParaRPr lang="es-ES"/>
                    </a:p>
                  </a:txBody>
                  <a:tcPr/>
                </a:tc>
                <a:tc>
                  <a:txBody>
                    <a:bodyPr/>
                    <a:lstStyle/>
                    <a:p>
                      <a:pPr algn="ctr" rtl="0" fontAlgn="ctr"/>
                      <a:r>
                        <a:rPr lang="es-ES" sz="1100" b="0" i="0" u="none" strike="noStrike" dirty="0" err="1">
                          <a:solidFill>
                            <a:srgbClr val="000000"/>
                          </a:solidFill>
                          <a:effectLst/>
                          <a:latin typeface="Fira Sans Light" panose="020B0403050000020004" pitchFamily="34" charset="0"/>
                        </a:rPr>
                        <a:t>Implant</a:t>
                      </a:r>
                      <a:r>
                        <a:rPr lang="es-ES" sz="1100" b="0" i="0" u="none" strike="noStrike" dirty="0">
                          <a:solidFill>
                            <a:srgbClr val="000000"/>
                          </a:solidFill>
                          <a:effectLst/>
                          <a:latin typeface="Fira Sans Light" panose="020B0403050000020004" pitchFamily="34" charset="0"/>
                        </a:rPr>
                        <a:t> </a:t>
                      </a:r>
                      <a:r>
                        <a:rPr lang="es-ES" sz="1100" b="0" i="0" u="none" strike="noStrike" dirty="0" err="1">
                          <a:solidFill>
                            <a:srgbClr val="000000"/>
                          </a:solidFill>
                          <a:effectLst/>
                          <a:latin typeface="Fira Sans Light" panose="020B0403050000020004" pitchFamily="34" charset="0"/>
                        </a:rPr>
                        <a:t>diameter</a:t>
                      </a:r>
                      <a:r>
                        <a:rPr lang="es-ES" sz="1100" b="0" i="0" u="none" strike="noStrike" dirty="0">
                          <a:solidFill>
                            <a:srgbClr val="000000"/>
                          </a:solidFill>
                          <a:effectLst/>
                          <a:latin typeface="Fira Sans Light" panose="020B0403050000020004" pitchFamily="34" charset="0"/>
                        </a:rPr>
                        <a:t> Ø5,2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52813408"/>
                  </a:ext>
                </a:extLst>
              </a:tr>
            </a:tbl>
          </a:graphicData>
        </a:graphic>
      </p:graphicFrame>
      <p:pic>
        <p:nvPicPr>
          <p:cNvPr id="3" name="Imagen 2">
            <a:extLst>
              <a:ext uri="{FF2B5EF4-FFF2-40B4-BE49-F238E27FC236}">
                <a16:creationId xmlns:a16="http://schemas.microsoft.com/office/drawing/2014/main" id="{288C2671-C7ED-E144-B8EB-E7285E07072E}"/>
              </a:ext>
            </a:extLst>
          </p:cNvPr>
          <p:cNvPicPr>
            <a:picLocks noChangeAspect="1"/>
          </p:cNvPicPr>
          <p:nvPr/>
        </p:nvPicPr>
        <p:blipFill>
          <a:blip r:embed="rId4"/>
          <a:stretch>
            <a:fillRect/>
          </a:stretch>
        </p:blipFill>
        <p:spPr>
          <a:xfrm>
            <a:off x="2254430" y="3730793"/>
            <a:ext cx="463502" cy="431536"/>
          </a:xfrm>
          <a:prstGeom prst="rect">
            <a:avLst/>
          </a:prstGeom>
        </p:spPr>
      </p:pic>
      <p:pic>
        <p:nvPicPr>
          <p:cNvPr id="5" name="Imagen 4">
            <a:extLst>
              <a:ext uri="{FF2B5EF4-FFF2-40B4-BE49-F238E27FC236}">
                <a16:creationId xmlns:a16="http://schemas.microsoft.com/office/drawing/2014/main" id="{A630C01E-04B7-EE16-A253-DD52365D57C3}"/>
              </a:ext>
            </a:extLst>
          </p:cNvPr>
          <p:cNvPicPr>
            <a:picLocks noChangeAspect="1"/>
          </p:cNvPicPr>
          <p:nvPr/>
        </p:nvPicPr>
        <p:blipFill>
          <a:blip r:embed="rId5"/>
          <a:stretch>
            <a:fillRect/>
          </a:stretch>
        </p:blipFill>
        <p:spPr>
          <a:xfrm>
            <a:off x="2247668" y="5326192"/>
            <a:ext cx="470264" cy="431537"/>
          </a:xfrm>
          <a:prstGeom prst="rect">
            <a:avLst/>
          </a:prstGeom>
        </p:spPr>
      </p:pic>
    </p:spTree>
    <p:extLst>
      <p:ext uri="{BB962C8B-B14F-4D97-AF65-F5344CB8AC3E}">
        <p14:creationId xmlns:p14="http://schemas.microsoft.com/office/powerpoint/2010/main" val="3020193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94DC-BC15-5FCB-7ABC-1DEC0AC6CB95}"/>
            </a:ext>
          </a:extLst>
        </p:cNvPr>
        <p:cNvGrpSpPr/>
        <p:nvPr/>
      </p:nvGrpSpPr>
      <p:grpSpPr>
        <a:xfrm>
          <a:off x="0" y="0"/>
          <a:ext cx="0" cy="0"/>
          <a:chOff x="0" y="0"/>
          <a:chExt cx="0" cy="0"/>
        </a:xfrm>
      </p:grpSpPr>
      <p:pic>
        <p:nvPicPr>
          <p:cNvPr id="4" name="Imagen 3" descr="Imagen que contiene estructuras metálicas&#10;&#10;El contenido generado por IA puede ser incorrecto.">
            <a:extLst>
              <a:ext uri="{FF2B5EF4-FFF2-40B4-BE49-F238E27FC236}">
                <a16:creationId xmlns:a16="http://schemas.microsoft.com/office/drawing/2014/main" id="{DD817A7D-88AC-475D-2DE1-655DD7E19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lipse 1">
            <a:extLst>
              <a:ext uri="{FF2B5EF4-FFF2-40B4-BE49-F238E27FC236}">
                <a16:creationId xmlns:a16="http://schemas.microsoft.com/office/drawing/2014/main" id="{19525C1A-43A6-7DFC-AD1A-59157FC35E18}"/>
              </a:ext>
            </a:extLst>
          </p:cNvPr>
          <p:cNvSpPr/>
          <p:nvPr/>
        </p:nvSpPr>
        <p:spPr>
          <a:xfrm>
            <a:off x="786384" y="411480"/>
            <a:ext cx="1792224" cy="1792224"/>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400" dirty="0" err="1">
                <a:latin typeface="Fira Sans Medium" panose="020B0603050000020004" pitchFamily="34" charset="0"/>
              </a:rPr>
              <a:t>Coming</a:t>
            </a:r>
            <a:r>
              <a:rPr lang="es-ES" sz="2400" dirty="0">
                <a:latin typeface="Fira Sans Medium" panose="020B0603050000020004" pitchFamily="34" charset="0"/>
              </a:rPr>
              <a:t> </a:t>
            </a:r>
            <a:r>
              <a:rPr lang="es-ES" sz="2400" dirty="0" err="1">
                <a:latin typeface="Fira Sans Medium" panose="020B0603050000020004" pitchFamily="34" charset="0"/>
              </a:rPr>
              <a:t>soon</a:t>
            </a:r>
            <a:endParaRPr lang="es-ES" sz="2400" dirty="0">
              <a:latin typeface="Fira Sans Medium" panose="020B0603050000020004" pitchFamily="34" charset="0"/>
            </a:endParaRPr>
          </a:p>
        </p:txBody>
      </p:sp>
    </p:spTree>
    <p:extLst>
      <p:ext uri="{BB962C8B-B14F-4D97-AF65-F5344CB8AC3E}">
        <p14:creationId xmlns:p14="http://schemas.microsoft.com/office/powerpoint/2010/main" val="3755735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FFE3D-5BDD-EDD1-A8E2-F674CC6B150C}"/>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E1DF2844-B895-58B3-4431-67118FEE62C8}"/>
              </a:ext>
            </a:extLst>
          </p:cNvPr>
          <p:cNvSpPr txBox="1"/>
          <p:nvPr/>
        </p:nvSpPr>
        <p:spPr>
          <a:xfrm>
            <a:off x="2476500" y="1210303"/>
            <a:ext cx="8572500" cy="646331"/>
          </a:xfrm>
          <a:prstGeom prst="rect">
            <a:avLst/>
          </a:prstGeom>
          <a:noFill/>
        </p:spPr>
        <p:txBody>
          <a:bodyPr wrap="square" rtlCol="0">
            <a:spAutoFit/>
          </a:bodyPr>
          <a:lstStyle/>
          <a:p>
            <a:pPr lvl="0">
              <a:defRPr/>
            </a:pPr>
            <a:r>
              <a:rPr lang="en-US" sz="1200" dirty="0" err="1">
                <a:solidFill>
                  <a:prstClr val="white">
                    <a:lumMod val="50000"/>
                  </a:prstClr>
                </a:solidFill>
                <a:latin typeface="Fira Sans Light" panose="020B0403050000020004" pitchFamily="34" charset="0"/>
                <a:ea typeface="Montserrat Light" charset="0"/>
                <a:cs typeface="Montserrat Light" charset="0"/>
              </a:rPr>
              <a:t>Chirurgické</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plánování</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ve</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spojení</a:t>
            </a:r>
            <a:r>
              <a:rPr lang="en-US" sz="1200" dirty="0">
                <a:solidFill>
                  <a:prstClr val="white">
                    <a:lumMod val="50000"/>
                  </a:prstClr>
                </a:solidFill>
                <a:latin typeface="Fira Sans Light" panose="020B0403050000020004" pitchFamily="34" charset="0"/>
                <a:ea typeface="Montserrat Light" charset="0"/>
                <a:cs typeface="Montserrat Light" charset="0"/>
              </a:rPr>
              <a:t> s </a:t>
            </a:r>
            <a:r>
              <a:rPr lang="en-US" sz="1200" dirty="0" err="1">
                <a:solidFill>
                  <a:prstClr val="white">
                    <a:lumMod val="50000"/>
                  </a:prstClr>
                </a:solidFill>
                <a:latin typeface="Fira Sans Light" panose="020B0403050000020004" pitchFamily="34" charset="0"/>
                <a:ea typeface="Montserrat Light" charset="0"/>
                <a:cs typeface="Montserrat Light" charset="0"/>
              </a:rPr>
              <a:t>navigovanou</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chirurgií</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zajišťuje</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spolehlivost</a:t>
            </a:r>
            <a:r>
              <a:rPr lang="en-US" sz="1200" dirty="0">
                <a:solidFill>
                  <a:prstClr val="white">
                    <a:lumMod val="50000"/>
                  </a:prstClr>
                </a:solidFill>
                <a:latin typeface="Fira Sans Light" panose="020B0403050000020004" pitchFamily="34" charset="0"/>
                <a:ea typeface="Montserrat Light" charset="0"/>
                <a:cs typeface="Montserrat Light" charset="0"/>
              </a:rPr>
              <a:t> a </a:t>
            </a:r>
            <a:r>
              <a:rPr lang="en-US" sz="1200" dirty="0" err="1">
                <a:solidFill>
                  <a:prstClr val="white">
                    <a:lumMod val="50000"/>
                  </a:prstClr>
                </a:solidFill>
                <a:latin typeface="Fira Sans Light" panose="020B0403050000020004" pitchFamily="34" charset="0"/>
                <a:ea typeface="Montserrat Light" charset="0"/>
                <a:cs typeface="Montserrat Light" charset="0"/>
              </a:rPr>
              <a:t>přesnost</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díky</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použití</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tištěných</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chirurgických</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šablon</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Neustálý</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vývoj</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vedl</a:t>
            </a:r>
            <a:r>
              <a:rPr lang="en-US" sz="1200" dirty="0">
                <a:solidFill>
                  <a:prstClr val="white">
                    <a:lumMod val="50000"/>
                  </a:prstClr>
                </a:solidFill>
                <a:latin typeface="Fira Sans Light" panose="020B0403050000020004" pitchFamily="34" charset="0"/>
                <a:ea typeface="Montserrat Light" charset="0"/>
                <a:cs typeface="Montserrat Light" charset="0"/>
              </a:rPr>
              <a:t> k </a:t>
            </a:r>
            <a:r>
              <a:rPr lang="en-US" sz="1200" dirty="0" err="1">
                <a:solidFill>
                  <a:prstClr val="white">
                    <a:lumMod val="50000"/>
                  </a:prstClr>
                </a:solidFill>
                <a:latin typeface="Fira Sans Light" panose="020B0403050000020004" pitchFamily="34" charset="0"/>
                <a:ea typeface="Montserrat Light" charset="0"/>
                <a:cs typeface="Montserrat Light" charset="0"/>
              </a:rPr>
              <a:t>vytvoření</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tzv</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stohovatelných</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šablon</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kdy</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jsou</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různé</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šablony</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ukotvené</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na</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základní</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chirurgické</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šabloně</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vrstveny</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na</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sebe</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čímž</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podporují</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vedení</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jednotlivých</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fází</a:t>
            </a:r>
            <a:r>
              <a:rPr lang="en-US" sz="1200" dirty="0">
                <a:solidFill>
                  <a:prstClr val="white">
                    <a:lumMod val="50000"/>
                  </a:prstClr>
                </a:solidFill>
                <a:latin typeface="Fira Sans Light" panose="020B0403050000020004" pitchFamily="34" charset="0"/>
                <a:ea typeface="Montserrat Light" charset="0"/>
                <a:cs typeface="Montserrat Light" charset="0"/>
              </a:rPr>
              <a:t> </a:t>
            </a:r>
            <a:r>
              <a:rPr lang="en-US" sz="1200" dirty="0" err="1">
                <a:solidFill>
                  <a:prstClr val="white">
                    <a:lumMod val="50000"/>
                  </a:prstClr>
                </a:solidFill>
                <a:latin typeface="Fira Sans Light" panose="020B0403050000020004" pitchFamily="34" charset="0"/>
                <a:ea typeface="Montserrat Light" charset="0"/>
                <a:cs typeface="Montserrat Light" charset="0"/>
              </a:rPr>
              <a:t>rekonstrukce</a:t>
            </a:r>
            <a:r>
              <a:rPr lang="en-US" sz="1200" dirty="0">
                <a:solidFill>
                  <a:prstClr val="white">
                    <a:lumMod val="50000"/>
                  </a:prstClr>
                </a:solidFill>
                <a:latin typeface="Fira Sans Light" panose="020B0403050000020004" pitchFamily="34" charset="0"/>
                <a:ea typeface="Montserrat Light" charset="0"/>
                <a:cs typeface="Montserrat Light" charset="0"/>
              </a:rPr>
              <a:t>.</a:t>
            </a:r>
            <a:endPar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54F2605B-77D2-1302-EAA9-CABF64E3FBC0}"/>
              </a:ext>
            </a:extLst>
          </p:cNvPr>
          <p:cNvSpPr/>
          <p:nvPr/>
        </p:nvSpPr>
        <p:spPr>
          <a:xfrm>
            <a:off x="0" y="0"/>
            <a:ext cx="203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s-ES" sz="1500">
              <a:solidFill>
                <a:srgbClr val="00B0F0"/>
              </a:solidFill>
              <a:latin typeface="Calibri" panose="020F0502020204030204"/>
            </a:endParaRPr>
          </a:p>
        </p:txBody>
      </p:sp>
      <p:sp>
        <p:nvSpPr>
          <p:cNvPr id="3" name="Text 0">
            <a:extLst>
              <a:ext uri="{FF2B5EF4-FFF2-40B4-BE49-F238E27FC236}">
                <a16:creationId xmlns:a16="http://schemas.microsoft.com/office/drawing/2014/main" id="{D4223FF9-1D1E-9F49-9673-22C2399BF78C}"/>
              </a:ext>
            </a:extLst>
          </p:cNvPr>
          <p:cNvSpPr/>
          <p:nvPr/>
        </p:nvSpPr>
        <p:spPr>
          <a:xfrm rot="16200000">
            <a:off x="-1086556" y="1755659"/>
            <a:ext cx="4205111" cy="1632183"/>
          </a:xfrm>
          <a:prstGeom prst="rect">
            <a:avLst/>
          </a:prstGeom>
          <a:noFill/>
          <a:ln/>
        </p:spPr>
        <p:txBody>
          <a:bodyPr wrap="square" lIns="0" tIns="0" rIns="0" bIns="0" rtlCol="0" anchor="t"/>
          <a:lstStyle/>
          <a:p>
            <a:pPr algn="r" defTabSz="761970"/>
            <a:r>
              <a:rPr lang="en-US" sz="5500" dirty="0">
                <a:solidFill>
                  <a:prstClr val="white"/>
                </a:solidFill>
                <a:latin typeface="Fira Sans Medium" panose="020B0603050000020004" pitchFamily="34" charset="0"/>
                <a:ea typeface="Saira Medium" pitchFamily="34" charset="-122"/>
                <a:cs typeface="Saira Medium" pitchFamily="34" charset="-120"/>
              </a:rPr>
              <a:t>Stackable</a:t>
            </a:r>
          </a:p>
          <a:p>
            <a:pPr algn="r" defTabSz="761970"/>
            <a:r>
              <a:rPr lang="en-US" sz="5500" dirty="0">
                <a:solidFill>
                  <a:prstClr val="white"/>
                </a:solidFill>
                <a:latin typeface="Fira Sans Medium" panose="020B0603050000020004" pitchFamily="34" charset="0"/>
                <a:ea typeface="Saira Medium" pitchFamily="34" charset="-122"/>
                <a:cs typeface="Saira Medium" pitchFamily="34" charset="-120"/>
              </a:rPr>
              <a:t>Lock</a:t>
            </a:r>
          </a:p>
          <a:p>
            <a:pPr algn="r" defTabSz="761970"/>
            <a:endParaRPr lang="en-US" sz="5500" dirty="0">
              <a:solidFill>
                <a:prstClr val="white"/>
              </a:solidFill>
              <a:latin typeface="Fira Sans Medium" panose="020B0603050000020004" pitchFamily="34" charset="0"/>
            </a:endParaRPr>
          </a:p>
        </p:txBody>
      </p:sp>
      <p:sp>
        <p:nvSpPr>
          <p:cNvPr id="6" name="CuadroTexto 5">
            <a:extLst>
              <a:ext uri="{FF2B5EF4-FFF2-40B4-BE49-F238E27FC236}">
                <a16:creationId xmlns:a16="http://schemas.microsoft.com/office/drawing/2014/main" id="{ACD430CE-C1B8-4D71-3E34-F8D973B4B4DE}"/>
              </a:ext>
            </a:extLst>
          </p:cNvPr>
          <p:cNvSpPr txBox="1"/>
          <p:nvPr/>
        </p:nvSpPr>
        <p:spPr>
          <a:xfrm>
            <a:off x="2476500" y="368359"/>
            <a:ext cx="8098974" cy="954107"/>
          </a:xfrm>
          <a:prstGeom prst="rect">
            <a:avLst/>
          </a:prstGeom>
          <a:noFill/>
        </p:spPr>
        <p:txBody>
          <a:bodyPr wrap="square" rtlCol="0">
            <a:spAutoFit/>
          </a:bodyPr>
          <a:lstStyle/>
          <a:p>
            <a:pPr defTabSz="761970"/>
            <a:r>
              <a:rPr lang="cs-CZ" sz="2800" dirty="0"/>
              <a:t>Zámkový systém pro spojení vícevrstvých chirurgických šablon</a:t>
            </a:r>
            <a:endParaRPr lang="es-ES" sz="2800" dirty="0">
              <a:latin typeface="Fira Sans Medium" panose="020B0603050000020004" pitchFamily="34" charset="0"/>
            </a:endParaRPr>
          </a:p>
        </p:txBody>
      </p:sp>
      <p:pic>
        <p:nvPicPr>
          <p:cNvPr id="8" name="Imagen 7" descr="Imagen que contiene Icono&#10;&#10;Descripción generada automáticamente">
            <a:extLst>
              <a:ext uri="{FF2B5EF4-FFF2-40B4-BE49-F238E27FC236}">
                <a16:creationId xmlns:a16="http://schemas.microsoft.com/office/drawing/2014/main" id="{441B6055-772D-5905-90A2-8FC361445F46}"/>
              </a:ext>
            </a:extLst>
          </p:cNvPr>
          <p:cNvPicPr>
            <a:picLocks noChangeAspect="1"/>
          </p:cNvPicPr>
          <p:nvPr/>
        </p:nvPicPr>
        <p:blipFill>
          <a:blip r:embed="rId2"/>
          <a:stretch>
            <a:fillRect/>
          </a:stretch>
        </p:blipFill>
        <p:spPr>
          <a:xfrm>
            <a:off x="10575474" y="253999"/>
            <a:ext cx="1074053" cy="869920"/>
          </a:xfrm>
          <a:prstGeom prst="rect">
            <a:avLst/>
          </a:prstGeom>
        </p:spPr>
      </p:pic>
      <p:grpSp>
        <p:nvGrpSpPr>
          <p:cNvPr id="2" name="Grupo 1">
            <a:extLst>
              <a:ext uri="{FF2B5EF4-FFF2-40B4-BE49-F238E27FC236}">
                <a16:creationId xmlns:a16="http://schemas.microsoft.com/office/drawing/2014/main" id="{AEDFD9D9-2038-32BA-657E-BD379838FE3D}"/>
              </a:ext>
            </a:extLst>
          </p:cNvPr>
          <p:cNvGrpSpPr/>
          <p:nvPr/>
        </p:nvGrpSpPr>
        <p:grpSpPr>
          <a:xfrm>
            <a:off x="199907" y="5634436"/>
            <a:ext cx="1037542" cy="874350"/>
            <a:chOff x="4404185" y="2779729"/>
            <a:chExt cx="2054558" cy="1731405"/>
          </a:xfrm>
        </p:grpSpPr>
        <p:pic>
          <p:nvPicPr>
            <p:cNvPr id="9" name="Imagen 8" descr="Imagen que contiene interior, taza, tabla, café&#10;&#10;El contenido generado por IA puede ser incorrecto.">
              <a:extLst>
                <a:ext uri="{FF2B5EF4-FFF2-40B4-BE49-F238E27FC236}">
                  <a16:creationId xmlns:a16="http://schemas.microsoft.com/office/drawing/2014/main" id="{1DB485B9-7869-EB7F-6F27-EEE214090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256" y="3425952"/>
              <a:ext cx="725487" cy="1085182"/>
            </a:xfrm>
            <a:prstGeom prst="rect">
              <a:avLst/>
            </a:prstGeom>
          </p:spPr>
        </p:pic>
        <p:pic>
          <p:nvPicPr>
            <p:cNvPr id="12" name="Imagen 11" descr="Una caja blanca&#10;&#10;El contenido generado por IA puede ser incorrecto.">
              <a:extLst>
                <a:ext uri="{FF2B5EF4-FFF2-40B4-BE49-F238E27FC236}">
                  <a16:creationId xmlns:a16="http://schemas.microsoft.com/office/drawing/2014/main" id="{EBF8B1C6-F9E1-A510-83E7-E78114AB8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2029" y="2889457"/>
              <a:ext cx="627942" cy="1079086"/>
            </a:xfrm>
            <a:prstGeom prst="rect">
              <a:avLst/>
            </a:prstGeom>
          </p:spPr>
        </p:pic>
        <p:pic>
          <p:nvPicPr>
            <p:cNvPr id="13" name="Imagen 12" descr="Imagen en blanco y negro&#10;&#10;El contenido generado por IA puede ser incorrecto.">
              <a:extLst>
                <a:ext uri="{FF2B5EF4-FFF2-40B4-BE49-F238E27FC236}">
                  <a16:creationId xmlns:a16="http://schemas.microsoft.com/office/drawing/2014/main" id="{AE8A3F56-8758-2F5C-B237-8C37780893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4185" y="2779729"/>
              <a:ext cx="1572904" cy="1079086"/>
            </a:xfrm>
            <a:prstGeom prst="rect">
              <a:avLst/>
            </a:prstGeom>
          </p:spPr>
        </p:pic>
      </p:grpSp>
      <p:sp>
        <p:nvSpPr>
          <p:cNvPr id="14" name="CuadroTexto 13">
            <a:extLst>
              <a:ext uri="{FF2B5EF4-FFF2-40B4-BE49-F238E27FC236}">
                <a16:creationId xmlns:a16="http://schemas.microsoft.com/office/drawing/2014/main" id="{997484EF-C8C8-E72E-11BE-C1C6AFD2B1C4}"/>
              </a:ext>
            </a:extLst>
          </p:cNvPr>
          <p:cNvSpPr txBox="1"/>
          <p:nvPr/>
        </p:nvSpPr>
        <p:spPr>
          <a:xfrm>
            <a:off x="2476500" y="1936584"/>
            <a:ext cx="4399788" cy="3970318"/>
          </a:xfrm>
          <a:prstGeom prst="rect">
            <a:avLst/>
          </a:prstGeom>
          <a:noFill/>
        </p:spPr>
        <p:txBody>
          <a:bodyPr wrap="square" rtlCol="0">
            <a:spAutoFit/>
          </a:bodyPr>
          <a:lstStyle/>
          <a:p>
            <a:pPr lvl="0">
              <a:defRPr/>
            </a:pPr>
            <a:r>
              <a:rPr lang="es-ES" sz="1200" kern="100" dirty="0">
                <a:latin typeface="Fira Sans Medium" panose="020B0603050000020004" pitchFamily="34" charset="0"/>
                <a:ea typeface="Aptos" panose="020B0004020202020204" pitchFamily="34" charset="0"/>
                <a:cs typeface="Times New Roman" panose="02020603050405020304" pitchFamily="18" charset="0"/>
              </a:rPr>
              <a:t>Obchodní příležitost:</a:t>
            </a:r>
          </a:p>
          <a:p>
            <a:pPr lvl="0">
              <a:defRPr/>
            </a:pPr>
            <a:r>
              <a:rPr lang="es-ES" sz="1200" kern="100" dirty="0">
                <a:latin typeface="Fira Sans Light" panose="020B0403050000020004" pitchFamily="34" charset="0"/>
                <a:ea typeface="Aptos" panose="020B0004020202020204" pitchFamily="34" charset="0"/>
                <a:cs typeface="Times New Roman" panose="02020603050405020304" pitchFamily="18" charset="0"/>
              </a:rPr>
              <a:t>V současnosti neexistuje žádný systém,</a:t>
            </a:r>
          </a:p>
          <a:p>
            <a:pPr lvl="0">
              <a:defRPr/>
            </a:pPr>
            <a:r>
              <a:rPr lang="es-ES" sz="1200" kern="100" dirty="0">
                <a:latin typeface="Fira Sans Light" panose="020B0403050000020004" pitchFamily="34" charset="0"/>
                <a:ea typeface="Aptos" panose="020B0004020202020204" pitchFamily="34" charset="0"/>
                <a:cs typeface="Times New Roman" panose="02020603050405020304" pitchFamily="18" charset="0"/>
              </a:rPr>
              <a:t>který by umožňoval jednoduché, rychlé a zároveň spolehlivé spojení mezi šablonami.</a:t>
            </a:r>
          </a:p>
          <a:p>
            <a:pPr lvl="0">
              <a:defRPr/>
            </a:pPr>
            <a:r>
              <a:rPr lang="es-ES" sz="1200" kern="100" dirty="0">
                <a:latin typeface="Fira Sans Light" panose="020B0403050000020004" pitchFamily="34" charset="0"/>
                <a:ea typeface="Aptos" panose="020B0004020202020204" pitchFamily="34" charset="0"/>
                <a:cs typeface="Times New Roman" panose="02020603050405020304" pitchFamily="18" charset="0"/>
              </a:rPr>
              <a:t>Ve většině případů se používají ortodontické gumičky nebo se znovu využívají kotvy, které jsou na trhu dostupné pro jiné účely.</a:t>
            </a:r>
          </a:p>
          <a:p>
            <a:pPr lvl="0">
              <a:defRPr/>
            </a:pPr>
            <a:endParaRPr lang="es-ES" sz="1200" kern="100" dirty="0">
              <a:latin typeface="Fira Sans Medium" panose="020B0603050000020004" pitchFamily="34" charset="0"/>
              <a:ea typeface="Aptos" panose="020B0004020202020204" pitchFamily="34" charset="0"/>
              <a:cs typeface="Times New Roman" panose="02020603050405020304" pitchFamily="18" charset="0"/>
            </a:endParaRPr>
          </a:p>
          <a:p>
            <a:pPr lvl="0">
              <a:defRPr/>
            </a:pPr>
            <a:r>
              <a:rPr lang="es-ES" sz="1200" kern="100" dirty="0">
                <a:latin typeface="Fira Sans Medium" panose="020B0603050000020004" pitchFamily="34" charset="0"/>
                <a:ea typeface="Aptos" panose="020B0004020202020204" pitchFamily="34" charset="0"/>
                <a:cs typeface="Times New Roman" panose="02020603050405020304" pitchFamily="18" charset="0"/>
              </a:rPr>
              <a:t>Návrh řešení:</a:t>
            </a:r>
          </a:p>
          <a:p>
            <a:pPr lvl="0">
              <a:defRPr/>
            </a:pPr>
            <a:r>
              <a:rPr lang="es-ES" sz="1200" kern="100" dirty="0">
                <a:latin typeface="Fira Sans Light" panose="020B0403050000020004" pitchFamily="34" charset="0"/>
                <a:ea typeface="Aptos" panose="020B0004020202020204" pitchFamily="34" charset="0"/>
                <a:cs typeface="Times New Roman" panose="02020603050405020304" pitchFamily="18" charset="0"/>
              </a:rPr>
              <a:t>Univerzální kovová kotva se závitovým upevněním, která umožňuje rychlé a spolehlivé ruční umístění různých vrstvených (stohovatelných) šablon.</a:t>
            </a:r>
          </a:p>
          <a:p>
            <a:pPr lvl="0">
              <a:defRPr/>
            </a:pPr>
            <a:endParaRPr lang="es-ES" sz="1200" kern="100" dirty="0">
              <a:latin typeface="Fira Sans Medium" panose="020B0603050000020004" pitchFamily="34" charset="0"/>
              <a:ea typeface="Aptos" panose="020B0004020202020204" pitchFamily="34" charset="0"/>
              <a:cs typeface="Times New Roman" panose="02020603050405020304" pitchFamily="18" charset="0"/>
            </a:endParaRPr>
          </a:p>
          <a:p>
            <a:pPr lvl="0">
              <a:defRPr/>
            </a:pPr>
            <a:r>
              <a:rPr lang="es-ES" sz="1200" kern="100" dirty="0">
                <a:latin typeface="Fira Sans Medium" panose="020B0603050000020004" pitchFamily="34" charset="0"/>
                <a:ea typeface="Aptos" panose="020B0004020202020204" pitchFamily="34" charset="0"/>
                <a:cs typeface="Times New Roman" panose="02020603050405020304" pitchFamily="18" charset="0"/>
              </a:rPr>
              <a:t>Použití:</a:t>
            </a:r>
          </a:p>
          <a:p>
            <a:pPr lvl="0">
              <a:defRPr/>
            </a:pPr>
            <a:r>
              <a:rPr lang="es-ES" sz="1200" kern="100" dirty="0">
                <a:latin typeface="Fira Sans Light" panose="020B0403050000020004" pitchFamily="34" charset="0"/>
                <a:ea typeface="Aptos" panose="020B0004020202020204" pitchFamily="34" charset="0"/>
                <a:cs typeface="Times New Roman" panose="02020603050405020304" pitchFamily="18" charset="0"/>
              </a:rPr>
              <a:t>S podporou CAD souboru umožňuje návrh, umístění a fixaci Stackable-lock IPD na základní chirurgickou šablonu.</a:t>
            </a:r>
          </a:p>
          <a:p>
            <a:pPr lvl="0">
              <a:defRPr/>
            </a:pPr>
            <a:r>
              <a:rPr lang="es-ES" sz="1200" kern="100" dirty="0">
                <a:latin typeface="Fira Sans Light" panose="020B0403050000020004" pitchFamily="34" charset="0"/>
                <a:ea typeface="Aptos" panose="020B0004020202020204" pitchFamily="34" charset="0"/>
                <a:cs typeface="Times New Roman" panose="02020603050405020304" pitchFamily="18" charset="0"/>
              </a:rPr>
              <a:t>Zadní stohovatelné šablony jsou snadno a spolehlivě upevněny pomocí krátkého šroubu se závitem.</a:t>
            </a:r>
          </a:p>
          <a:p>
            <a:pPr lvl="0">
              <a:defRPr/>
            </a:pPr>
            <a:r>
              <a:rPr lang="es-ES" sz="1200" kern="100" dirty="0">
                <a:latin typeface="Fira Sans Light" panose="020B0403050000020004" pitchFamily="34" charset="0"/>
                <a:ea typeface="Aptos" panose="020B0004020202020204" pitchFamily="34" charset="0"/>
                <a:cs typeface="Times New Roman" panose="02020603050405020304" pitchFamily="18" charset="0"/>
              </a:rPr>
              <a:t>Tato aplikace se provádí rychle a ručně.</a:t>
            </a:r>
          </a:p>
          <a:p>
            <a:pPr lvl="0">
              <a:defRPr/>
            </a:pPr>
            <a:r>
              <a:rPr lang="es-ES" sz="1200" kern="100" dirty="0">
                <a:latin typeface="Fira Sans Light" panose="020B0403050000020004" pitchFamily="34" charset="0"/>
                <a:ea typeface="Aptos" panose="020B0004020202020204" pitchFamily="34" charset="0"/>
                <a:cs typeface="Times New Roman" panose="02020603050405020304" pitchFamily="18" charset="0"/>
              </a:rPr>
              <a:t>Různé délky šroubů umožňují přizpůsobení konkrétním potřebám případu nebo osobním preferencím uživatele.</a:t>
            </a:r>
            <a:endPar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endParaRPr>
          </a:p>
        </p:txBody>
      </p:sp>
      <p:pic>
        <p:nvPicPr>
          <p:cNvPr id="22" name="Imagen 21">
            <a:extLst>
              <a:ext uri="{FF2B5EF4-FFF2-40B4-BE49-F238E27FC236}">
                <a16:creationId xmlns:a16="http://schemas.microsoft.com/office/drawing/2014/main" id="{09264AEE-1595-EEC2-FDBD-8A3D8CBFA1E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792212" y="1993839"/>
            <a:ext cx="4399788" cy="3501784"/>
          </a:xfrm>
          <a:prstGeom prst="rect">
            <a:avLst/>
          </a:prstGeom>
        </p:spPr>
      </p:pic>
    </p:spTree>
    <p:extLst>
      <p:ext uri="{BB962C8B-B14F-4D97-AF65-F5344CB8AC3E}">
        <p14:creationId xmlns:p14="http://schemas.microsoft.com/office/powerpoint/2010/main" val="2700340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315BC-798E-1AEC-9D97-9A5A95040146}"/>
            </a:ext>
          </a:extLst>
        </p:cNvPr>
        <p:cNvGrpSpPr/>
        <p:nvPr/>
      </p:nvGrpSpPr>
      <p:grpSpPr>
        <a:xfrm>
          <a:off x="0" y="0"/>
          <a:ext cx="0" cy="0"/>
          <a:chOff x="0" y="0"/>
          <a:chExt cx="0" cy="0"/>
        </a:xfrm>
      </p:grpSpPr>
      <p:graphicFrame>
        <p:nvGraphicFramePr>
          <p:cNvPr id="11" name="Tabla 10">
            <a:extLst>
              <a:ext uri="{FF2B5EF4-FFF2-40B4-BE49-F238E27FC236}">
                <a16:creationId xmlns:a16="http://schemas.microsoft.com/office/drawing/2014/main" id="{026A95DA-ABEE-0665-B93C-C2DA875E3607}"/>
              </a:ext>
            </a:extLst>
          </p:cNvPr>
          <p:cNvGraphicFramePr>
            <a:graphicFrameLocks noGrp="1"/>
          </p:cNvGraphicFramePr>
          <p:nvPr>
            <p:extLst>
              <p:ext uri="{D42A27DB-BD31-4B8C-83A1-F6EECF244321}">
                <p14:modId xmlns:p14="http://schemas.microsoft.com/office/powerpoint/2010/main" val="3326434176"/>
              </p:ext>
            </p:extLst>
          </p:nvPr>
        </p:nvGraphicFramePr>
        <p:xfrm>
          <a:off x="2765423" y="1501354"/>
          <a:ext cx="8564639" cy="3855291"/>
        </p:xfrm>
        <a:graphic>
          <a:graphicData uri="http://schemas.openxmlformats.org/drawingml/2006/table">
            <a:tbl>
              <a:tblPr/>
              <a:tblGrid>
                <a:gridCol w="1990104">
                  <a:extLst>
                    <a:ext uri="{9D8B030D-6E8A-4147-A177-3AD203B41FA5}">
                      <a16:colId xmlns:a16="http://schemas.microsoft.com/office/drawing/2014/main" val="347111557"/>
                    </a:ext>
                  </a:extLst>
                </a:gridCol>
                <a:gridCol w="3227832">
                  <a:extLst>
                    <a:ext uri="{9D8B030D-6E8A-4147-A177-3AD203B41FA5}">
                      <a16:colId xmlns:a16="http://schemas.microsoft.com/office/drawing/2014/main" val="2318625035"/>
                    </a:ext>
                  </a:extLst>
                </a:gridCol>
                <a:gridCol w="3346703">
                  <a:extLst>
                    <a:ext uri="{9D8B030D-6E8A-4147-A177-3AD203B41FA5}">
                      <a16:colId xmlns:a16="http://schemas.microsoft.com/office/drawing/2014/main" val="3438931264"/>
                    </a:ext>
                  </a:extLst>
                </a:gridCol>
              </a:tblGrid>
              <a:tr h="703827">
                <a:tc>
                  <a:txBody>
                    <a:bodyPr/>
                    <a:lstStyle/>
                    <a:p>
                      <a:pPr algn="ctr" fontAlgn="ctr"/>
                      <a:r>
                        <a:rPr lang="es-ES" sz="1200" b="0" i="0" u="none" strike="noStrike">
                          <a:solidFill>
                            <a:srgbClr val="FFFFFF"/>
                          </a:solidFill>
                          <a:effectLst/>
                          <a:latin typeface="Fira Sans Medium" panose="020B0603050000020004" pitchFamily="34" charset="0"/>
                        </a:rPr>
                        <a:t>Item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1200" b="0" i="0" u="none" strike="noStrike" dirty="0" err="1">
                          <a:solidFill>
                            <a:srgbClr val="FFFFFF"/>
                          </a:solidFill>
                          <a:effectLst/>
                          <a:latin typeface="Fira Sans Medium" panose="020B0603050000020004" pitchFamily="34" charset="0"/>
                        </a:rPr>
                        <a:t>Description</a:t>
                      </a:r>
                      <a:endParaRPr lang="es-ES" sz="1200" b="0" i="0" u="none" strike="noStrike" dirty="0">
                        <a:solidFill>
                          <a:srgbClr val="FFFFFF"/>
                        </a:solidFill>
                        <a:effectLst/>
                        <a:latin typeface="Fira Sans Medium" panose="020B06030500000200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s-ES" sz="1200" b="0" i="0" u="none" strike="noStrike" dirty="0">
                          <a:solidFill>
                            <a:srgbClr val="FFFFFF"/>
                          </a:solidFill>
                          <a:effectLst/>
                          <a:latin typeface="Fira Sans Medium" panose="020B0603050000020004" pitchFamily="34" charset="0"/>
                        </a:rPr>
                        <a:t>Reference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240446707"/>
                  </a:ext>
                </a:extLst>
              </a:tr>
              <a:tr h="1050488">
                <a:tc>
                  <a:txBody>
                    <a:bodyPr/>
                    <a:lstStyle/>
                    <a:p>
                      <a:pPr algn="l" fontAlgn="b"/>
                      <a:r>
                        <a:rPr lang="es-E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200" b="0" i="0" u="none" strike="noStrike" dirty="0" err="1">
                          <a:solidFill>
                            <a:srgbClr val="000000"/>
                          </a:solidFill>
                          <a:effectLst/>
                          <a:latin typeface="Fira Sans Light" panose="020B0403050000020004" pitchFamily="34" charset="0"/>
                        </a:rPr>
                        <a:t>Body</a:t>
                      </a:r>
                      <a:endParaRPr lang="es-ES" sz="1200" b="0" i="0" u="none" strike="noStrike" dirty="0">
                        <a:solidFill>
                          <a:srgbClr val="000000"/>
                        </a:solidFill>
                        <a:effectLst/>
                        <a:latin typeface="Fira Sans Light" panose="020B04030500000200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200" b="0" i="0" u="none" strike="noStrike">
                          <a:solidFill>
                            <a:srgbClr val="000000"/>
                          </a:solidFill>
                          <a:effectLst/>
                          <a:latin typeface="Fira Sans Light" panose="020B0403050000020004" pitchFamily="34" charset="0"/>
                        </a:rPr>
                        <a:t>IPD/KA-ST-01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85421187"/>
                  </a:ext>
                </a:extLst>
              </a:tr>
              <a:tr h="1050488">
                <a:tc>
                  <a:txBody>
                    <a:bodyPr/>
                    <a:lstStyle/>
                    <a:p>
                      <a:pPr algn="l" fontAlgn="b"/>
                      <a:r>
                        <a:rPr lang="es-E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200" b="0" i="0" u="none" strike="noStrike">
                          <a:solidFill>
                            <a:srgbClr val="000000"/>
                          </a:solidFill>
                          <a:effectLst/>
                          <a:latin typeface="Fira Sans Light" panose="020B0403050000020004" pitchFamily="34" charset="0"/>
                        </a:rPr>
                        <a:t>Side Screw (Long)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200" b="0" i="0" u="none" strike="noStrike" dirty="0">
                          <a:solidFill>
                            <a:srgbClr val="000000"/>
                          </a:solidFill>
                          <a:effectLst/>
                          <a:latin typeface="Fira Sans Light" panose="020B0403050000020004" pitchFamily="34" charset="0"/>
                        </a:rPr>
                        <a:t>IPD/KA-TI-00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88695010"/>
                  </a:ext>
                </a:extLst>
              </a:tr>
              <a:tr h="1050488">
                <a:tc>
                  <a:txBody>
                    <a:bodyPr/>
                    <a:lstStyle/>
                    <a:p>
                      <a:pPr algn="l" fontAlgn="b"/>
                      <a:r>
                        <a:rPr lang="es-E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200" b="0" i="0" u="none" strike="noStrike">
                          <a:solidFill>
                            <a:srgbClr val="000000"/>
                          </a:solidFill>
                          <a:effectLst/>
                          <a:latin typeface="Fira Sans Light" panose="020B0403050000020004" pitchFamily="34" charset="0"/>
                        </a:rPr>
                        <a:t>Bottom screw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200" b="0" i="0" u="none" strike="noStrike" dirty="0">
                          <a:solidFill>
                            <a:srgbClr val="000000"/>
                          </a:solidFill>
                          <a:effectLst/>
                          <a:latin typeface="Fira Sans Light" panose="020B0403050000020004" pitchFamily="34" charset="0"/>
                        </a:rPr>
                        <a:t>IPD/KA-ST-03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14309281"/>
                  </a:ext>
                </a:extLst>
              </a:tr>
            </a:tbl>
          </a:graphicData>
        </a:graphic>
      </p:graphicFrame>
      <p:sp>
        <p:nvSpPr>
          <p:cNvPr id="4" name="Rectángulo 3">
            <a:extLst>
              <a:ext uri="{FF2B5EF4-FFF2-40B4-BE49-F238E27FC236}">
                <a16:creationId xmlns:a16="http://schemas.microsoft.com/office/drawing/2014/main" id="{C3177572-99BC-D581-2CC7-37FB03710444}"/>
              </a:ext>
            </a:extLst>
          </p:cNvPr>
          <p:cNvSpPr/>
          <p:nvPr/>
        </p:nvSpPr>
        <p:spPr>
          <a:xfrm>
            <a:off x="0" y="0"/>
            <a:ext cx="203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s-ES" sz="1500">
              <a:solidFill>
                <a:srgbClr val="00B0F0"/>
              </a:solidFill>
              <a:latin typeface="Calibri" panose="020F0502020204030204"/>
            </a:endParaRPr>
          </a:p>
        </p:txBody>
      </p:sp>
      <p:pic>
        <p:nvPicPr>
          <p:cNvPr id="8" name="Imagen 7" descr="Imagen que contiene Icono&#10;&#10;Descripción generada automáticamente">
            <a:extLst>
              <a:ext uri="{FF2B5EF4-FFF2-40B4-BE49-F238E27FC236}">
                <a16:creationId xmlns:a16="http://schemas.microsoft.com/office/drawing/2014/main" id="{B1635763-7FE3-9B98-E66F-940AE1E25874}"/>
              </a:ext>
            </a:extLst>
          </p:cNvPr>
          <p:cNvPicPr>
            <a:picLocks noChangeAspect="1"/>
          </p:cNvPicPr>
          <p:nvPr/>
        </p:nvPicPr>
        <p:blipFill>
          <a:blip r:embed="rId2"/>
          <a:stretch>
            <a:fillRect/>
          </a:stretch>
        </p:blipFill>
        <p:spPr>
          <a:xfrm>
            <a:off x="10575474" y="253999"/>
            <a:ext cx="1074053" cy="869920"/>
          </a:xfrm>
          <a:prstGeom prst="rect">
            <a:avLst/>
          </a:prstGeom>
        </p:spPr>
      </p:pic>
      <p:pic>
        <p:nvPicPr>
          <p:cNvPr id="13" name="Imagen 12" descr="Imagen que contiene interior, taza, tabla, café&#10;&#10;El contenido generado por IA puede ser incorrecto.">
            <a:extLst>
              <a:ext uri="{FF2B5EF4-FFF2-40B4-BE49-F238E27FC236}">
                <a16:creationId xmlns:a16="http://schemas.microsoft.com/office/drawing/2014/main" id="{967F71A6-6AF5-739A-242C-48AE6A671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711" y="4254400"/>
            <a:ext cx="730188" cy="1092214"/>
          </a:xfrm>
          <a:prstGeom prst="rect">
            <a:avLst/>
          </a:prstGeom>
        </p:spPr>
      </p:pic>
      <p:pic>
        <p:nvPicPr>
          <p:cNvPr id="9" name="Imagen 8" descr="Una caja blanca&#10;&#10;El contenido generado por IA puede ser incorrecto.">
            <a:extLst>
              <a:ext uri="{FF2B5EF4-FFF2-40B4-BE49-F238E27FC236}">
                <a16:creationId xmlns:a16="http://schemas.microsoft.com/office/drawing/2014/main" id="{901E6EFA-38F2-387C-FBB3-3750AABD1B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5711" y="2104857"/>
            <a:ext cx="666775" cy="1145818"/>
          </a:xfrm>
          <a:prstGeom prst="rect">
            <a:avLst/>
          </a:prstGeom>
        </p:spPr>
      </p:pic>
      <p:grpSp>
        <p:nvGrpSpPr>
          <p:cNvPr id="17" name="Grupo 16">
            <a:extLst>
              <a:ext uri="{FF2B5EF4-FFF2-40B4-BE49-F238E27FC236}">
                <a16:creationId xmlns:a16="http://schemas.microsoft.com/office/drawing/2014/main" id="{B980A18F-29A4-77A8-FD38-EF6A3F688ACE}"/>
              </a:ext>
            </a:extLst>
          </p:cNvPr>
          <p:cNvGrpSpPr/>
          <p:nvPr/>
        </p:nvGrpSpPr>
        <p:grpSpPr>
          <a:xfrm>
            <a:off x="199907" y="5634436"/>
            <a:ext cx="1037542" cy="874350"/>
            <a:chOff x="4404185" y="2779729"/>
            <a:chExt cx="2054558" cy="1731405"/>
          </a:xfrm>
        </p:grpSpPr>
        <p:pic>
          <p:nvPicPr>
            <p:cNvPr id="18" name="Imagen 17" descr="Imagen que contiene interior, taza, tabla, café&#10;&#10;El contenido generado por IA puede ser incorrecto.">
              <a:extLst>
                <a:ext uri="{FF2B5EF4-FFF2-40B4-BE49-F238E27FC236}">
                  <a16:creationId xmlns:a16="http://schemas.microsoft.com/office/drawing/2014/main" id="{9C0B90FB-98EC-CAE8-0D84-A45C3B027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256" y="3425952"/>
              <a:ext cx="725487" cy="1085182"/>
            </a:xfrm>
            <a:prstGeom prst="rect">
              <a:avLst/>
            </a:prstGeom>
          </p:spPr>
        </p:pic>
        <p:pic>
          <p:nvPicPr>
            <p:cNvPr id="19" name="Imagen 18" descr="Una caja blanca&#10;&#10;El contenido generado por IA puede ser incorrecto.">
              <a:extLst>
                <a:ext uri="{FF2B5EF4-FFF2-40B4-BE49-F238E27FC236}">
                  <a16:creationId xmlns:a16="http://schemas.microsoft.com/office/drawing/2014/main" id="{C62F474C-339A-5922-62C4-9C6EBFB63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2029" y="2889457"/>
              <a:ext cx="627942" cy="1079086"/>
            </a:xfrm>
            <a:prstGeom prst="rect">
              <a:avLst/>
            </a:prstGeom>
          </p:spPr>
        </p:pic>
        <p:pic>
          <p:nvPicPr>
            <p:cNvPr id="20" name="Imagen 19" descr="Imagen en blanco y negro&#10;&#10;El contenido generado por IA puede ser incorrecto.">
              <a:extLst>
                <a:ext uri="{FF2B5EF4-FFF2-40B4-BE49-F238E27FC236}">
                  <a16:creationId xmlns:a16="http://schemas.microsoft.com/office/drawing/2014/main" id="{6213A7E2-A42C-2B4E-8E27-7D336BB8CC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4185" y="2779729"/>
              <a:ext cx="1572904" cy="1079086"/>
            </a:xfrm>
            <a:prstGeom prst="rect">
              <a:avLst/>
            </a:prstGeom>
          </p:spPr>
        </p:pic>
      </p:grpSp>
      <p:pic>
        <p:nvPicPr>
          <p:cNvPr id="7" name="Imagen 6" descr="Imagen en blanco y negro&#10;&#10;El contenido generado por IA puede ser incorrecto.">
            <a:extLst>
              <a:ext uri="{FF2B5EF4-FFF2-40B4-BE49-F238E27FC236}">
                <a16:creationId xmlns:a16="http://schemas.microsoft.com/office/drawing/2014/main" id="{586AB17D-B091-262A-D615-7B0BF8F9ECE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6200000">
            <a:off x="2822837" y="2768506"/>
            <a:ext cx="2032001" cy="2032001"/>
          </a:xfrm>
          <a:prstGeom prst="rect">
            <a:avLst/>
          </a:prstGeom>
        </p:spPr>
      </p:pic>
      <p:sp>
        <p:nvSpPr>
          <p:cNvPr id="10" name="CuadroTexto 9">
            <a:extLst>
              <a:ext uri="{FF2B5EF4-FFF2-40B4-BE49-F238E27FC236}">
                <a16:creationId xmlns:a16="http://schemas.microsoft.com/office/drawing/2014/main" id="{A48D53C6-23FA-081E-59FA-B30C35A79E8D}"/>
              </a:ext>
            </a:extLst>
          </p:cNvPr>
          <p:cNvSpPr txBox="1"/>
          <p:nvPr/>
        </p:nvSpPr>
        <p:spPr>
          <a:xfrm>
            <a:off x="2476500" y="368359"/>
            <a:ext cx="5143500" cy="656655"/>
          </a:xfrm>
          <a:prstGeom prst="rect">
            <a:avLst/>
          </a:prstGeom>
          <a:noFill/>
        </p:spPr>
        <p:txBody>
          <a:bodyPr wrap="square" rtlCol="0">
            <a:spAutoFit/>
          </a:bodyPr>
          <a:lstStyle/>
          <a:p>
            <a:pPr defTabSz="761970"/>
            <a:r>
              <a:rPr lang="cs-CZ" sz="3667" dirty="0" err="1" smtClean="0">
                <a:latin typeface="Fira Sans Medium" panose="020B0603050000020004" pitchFamily="34" charset="0"/>
              </a:rPr>
              <a:t>Sezna</a:t>
            </a:r>
            <a:r>
              <a:rPr lang="cs-CZ" sz="3667" dirty="0" smtClean="0">
                <a:latin typeface="Fira Sans Medium" panose="020B0603050000020004" pitchFamily="34" charset="0"/>
              </a:rPr>
              <a:t> položek</a:t>
            </a:r>
            <a:endParaRPr lang="es-ES" sz="3667" dirty="0">
              <a:latin typeface="Fira Sans Medium" panose="020B0603050000020004" pitchFamily="34" charset="0"/>
            </a:endParaRPr>
          </a:p>
        </p:txBody>
      </p:sp>
      <p:sp>
        <p:nvSpPr>
          <p:cNvPr id="2" name="Text 0">
            <a:extLst>
              <a:ext uri="{FF2B5EF4-FFF2-40B4-BE49-F238E27FC236}">
                <a16:creationId xmlns:a16="http://schemas.microsoft.com/office/drawing/2014/main" id="{4CCD5F9F-CC4A-E825-546B-5F35216B59C6}"/>
              </a:ext>
            </a:extLst>
          </p:cNvPr>
          <p:cNvSpPr/>
          <p:nvPr/>
        </p:nvSpPr>
        <p:spPr>
          <a:xfrm rot="16200000">
            <a:off x="-1086556" y="1755659"/>
            <a:ext cx="4205111" cy="1632183"/>
          </a:xfrm>
          <a:prstGeom prst="rect">
            <a:avLst/>
          </a:prstGeom>
          <a:noFill/>
          <a:ln/>
        </p:spPr>
        <p:txBody>
          <a:bodyPr wrap="square" lIns="0" tIns="0" rIns="0" bIns="0" rtlCol="0" anchor="t"/>
          <a:lstStyle/>
          <a:p>
            <a:pPr algn="r" defTabSz="761970"/>
            <a:r>
              <a:rPr lang="en-US" sz="5500" dirty="0">
                <a:solidFill>
                  <a:prstClr val="white"/>
                </a:solidFill>
                <a:latin typeface="Fira Sans Medium" panose="020B0603050000020004" pitchFamily="34" charset="0"/>
                <a:ea typeface="Saira Medium" pitchFamily="34" charset="-122"/>
                <a:cs typeface="Saira Medium" pitchFamily="34" charset="-120"/>
              </a:rPr>
              <a:t>Stackable</a:t>
            </a:r>
          </a:p>
          <a:p>
            <a:pPr algn="r" defTabSz="761970"/>
            <a:r>
              <a:rPr lang="en-US" sz="5500" dirty="0">
                <a:solidFill>
                  <a:prstClr val="white"/>
                </a:solidFill>
                <a:latin typeface="Fira Sans Medium" panose="020B0603050000020004" pitchFamily="34" charset="0"/>
                <a:ea typeface="Saira Medium" pitchFamily="34" charset="-122"/>
                <a:cs typeface="Saira Medium" pitchFamily="34" charset="-120"/>
              </a:rPr>
              <a:t>Lock</a:t>
            </a:r>
          </a:p>
          <a:p>
            <a:pPr algn="r" defTabSz="761970"/>
            <a:endParaRPr lang="en-US" sz="5500" dirty="0">
              <a:solidFill>
                <a:prstClr val="white"/>
              </a:solidFill>
              <a:latin typeface="Fira Sans Medium" panose="020B0603050000020004" pitchFamily="34" charset="0"/>
            </a:endParaRPr>
          </a:p>
        </p:txBody>
      </p:sp>
    </p:spTree>
    <p:extLst>
      <p:ext uri="{BB962C8B-B14F-4D97-AF65-F5344CB8AC3E}">
        <p14:creationId xmlns:p14="http://schemas.microsoft.com/office/powerpoint/2010/main" val="39106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7D8F751-6AA8-9D9F-B80B-9DA388F56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bdélník 1"/>
          <p:cNvSpPr/>
          <p:nvPr/>
        </p:nvSpPr>
        <p:spPr>
          <a:xfrm>
            <a:off x="481884" y="2125068"/>
            <a:ext cx="6292107" cy="374461"/>
          </a:xfrm>
          <a:prstGeom prst="rect">
            <a:avLst/>
          </a:prstGeom>
        </p:spPr>
        <p:txBody>
          <a:bodyPr wrap="none">
            <a:spAutoFit/>
          </a:bodyPr>
          <a:lstStyle/>
          <a:p>
            <a:pPr algn="ctr" defTabSz="761970">
              <a:lnSpc>
                <a:spcPts val="2167"/>
              </a:lnSpc>
            </a:pPr>
            <a:r>
              <a:rPr lang="cs-CZ" sz="2200" spc="300" dirty="0" smtClean="0">
                <a:latin typeface="Arial" panose="020B0604020202020204" pitchFamily="34" charset="0"/>
                <a:ea typeface="Saira Medium" pitchFamily="34" charset="-122"/>
                <a:cs typeface="Arial" panose="020B0604020202020204" pitchFamily="34" charset="0"/>
              </a:rPr>
              <a:t>Nižší riziko povolení fixačních šroubů</a:t>
            </a:r>
          </a:p>
        </p:txBody>
      </p:sp>
    </p:spTree>
    <p:extLst>
      <p:ext uri="{BB962C8B-B14F-4D97-AF65-F5344CB8AC3E}">
        <p14:creationId xmlns:p14="http://schemas.microsoft.com/office/powerpoint/2010/main" val="2312276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8801DCC-99A4-D21D-062F-72390AE5128A}"/>
              </a:ext>
            </a:extLst>
          </p:cNvPr>
          <p:cNvSpPr/>
          <p:nvPr/>
        </p:nvSpPr>
        <p:spPr>
          <a:xfrm>
            <a:off x="3345442" y="3364128"/>
            <a:ext cx="5501107" cy="1377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400" b="0" i="0" u="none" strike="noStrike" kern="1200" cap="none" spc="0" normalizeH="0" baseline="0" noProof="0" dirty="0" smtClean="0">
                <a:ln>
                  <a:noFill/>
                </a:ln>
                <a:solidFill>
                  <a:srgbClr val="00B0F0"/>
                </a:solidFill>
                <a:effectLst/>
                <a:uLnTx/>
                <a:uFillTx/>
                <a:latin typeface="Fira Sans Medium" panose="020B0503050000020004" pitchFamily="34" charset="0"/>
                <a:ea typeface="Fira Sans Medium" panose="020B0503050000020004" pitchFamily="34" charset="0"/>
                <a:cs typeface="+mn-cs"/>
              </a:rPr>
              <a:t>Děkujeme za pozornost</a:t>
            </a:r>
            <a:endParaRPr kumimoji="0" lang="es-ES" sz="4400" b="0" i="0" u="none" strike="noStrike" kern="1200" cap="none" spc="0" normalizeH="0" baseline="0" noProof="0" dirty="0">
              <a:ln>
                <a:noFill/>
              </a:ln>
              <a:solidFill>
                <a:srgbClr val="00B0F0"/>
              </a:solidFill>
              <a:effectLst/>
              <a:uLnTx/>
              <a:uFillTx/>
              <a:latin typeface="Fira Sans Medium" panose="020B0503050000020004" pitchFamily="34" charset="0"/>
              <a:ea typeface="Fira Sans Medium" panose="020B0503050000020004" pitchFamily="34" charset="0"/>
              <a:cs typeface="+mn-cs"/>
            </a:endParaRPr>
          </a:p>
        </p:txBody>
      </p:sp>
      <p:pic>
        <p:nvPicPr>
          <p:cNvPr id="5" name="Imagen 4">
            <a:extLst>
              <a:ext uri="{FF2B5EF4-FFF2-40B4-BE49-F238E27FC236}">
                <a16:creationId xmlns:a16="http://schemas.microsoft.com/office/drawing/2014/main" id="{26A36C27-AA55-5894-1E5B-666A3B4741CE}"/>
              </a:ext>
            </a:extLst>
          </p:cNvPr>
          <p:cNvPicPr>
            <a:picLocks noChangeAspect="1"/>
          </p:cNvPicPr>
          <p:nvPr/>
        </p:nvPicPr>
        <p:blipFill>
          <a:blip r:embed="rId3"/>
          <a:srcRect/>
          <a:stretch/>
        </p:blipFill>
        <p:spPr>
          <a:xfrm>
            <a:off x="5038950" y="1596641"/>
            <a:ext cx="2114092" cy="1710843"/>
          </a:xfrm>
          <a:prstGeom prst="rect">
            <a:avLst/>
          </a:prstGeom>
        </p:spPr>
      </p:pic>
      <p:sp>
        <p:nvSpPr>
          <p:cNvPr id="4" name="CuadroTexto 3">
            <a:extLst>
              <a:ext uri="{FF2B5EF4-FFF2-40B4-BE49-F238E27FC236}">
                <a16:creationId xmlns:a16="http://schemas.microsoft.com/office/drawing/2014/main" id="{37C056FB-4C06-EA62-14A2-E0F5271BCA1C}"/>
              </a:ext>
            </a:extLst>
          </p:cNvPr>
          <p:cNvSpPr txBox="1"/>
          <p:nvPr/>
        </p:nvSpPr>
        <p:spPr>
          <a:xfrm>
            <a:off x="3907692" y="5031798"/>
            <a:ext cx="4376608" cy="1223412"/>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prstClr val="black">
                    <a:lumMod val="50000"/>
                  </a:prstClr>
                </a:solidFill>
                <a:effectLst/>
                <a:uLnTx/>
                <a:uFillTx/>
                <a:latin typeface="Fira Sans" panose="020B0503050000020004" pitchFamily="34" charset="0"/>
                <a:ea typeface="Aptos" panose="020B0004020202020204" pitchFamily="34" charset="0"/>
                <a:cs typeface="Aptos" panose="020B0004020202020204" pitchFamily="34" charset="0"/>
              </a:rPr>
              <a:t>IMPLANT PROTESIS DENTAL 2004, S.L.</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prstClr val="black">
                    <a:lumMod val="50000"/>
                    <a:lumOff val="50000"/>
                  </a:prstClr>
                </a:solidFill>
                <a:effectLst/>
                <a:uLnTx/>
                <a:uFillTx/>
                <a:latin typeface="Fira Sans Light" panose="020B0403050000020004" pitchFamily="34" charset="0"/>
                <a:ea typeface="Aptos" panose="020B0004020202020204" pitchFamily="34" charset="0"/>
                <a:cs typeface="Aptos" panose="020B0004020202020204" pitchFamily="34" charset="0"/>
              </a:rPr>
              <a:t>C. Rosa </a:t>
            </a:r>
            <a:r>
              <a:rPr kumimoji="0" lang="es-ES" sz="1050" b="0" i="0" u="none" strike="noStrike" kern="1200" cap="none" spc="0" normalizeH="0" baseline="0" noProof="0" dirty="0" err="1">
                <a:ln>
                  <a:noFill/>
                </a:ln>
                <a:solidFill>
                  <a:prstClr val="black">
                    <a:lumMod val="50000"/>
                    <a:lumOff val="50000"/>
                  </a:prstClr>
                </a:solidFill>
                <a:effectLst/>
                <a:uLnTx/>
                <a:uFillTx/>
                <a:latin typeface="Fira Sans Light" panose="020B0403050000020004" pitchFamily="34" charset="0"/>
                <a:ea typeface="Aptos" panose="020B0004020202020204" pitchFamily="34" charset="0"/>
                <a:cs typeface="Aptos" panose="020B0004020202020204" pitchFamily="34" charset="0"/>
              </a:rPr>
              <a:t>dels</a:t>
            </a:r>
            <a:r>
              <a:rPr kumimoji="0" lang="es-ES" sz="1050" b="0" i="0" u="none" strike="noStrike" kern="1200" cap="none" spc="0" normalizeH="0" baseline="0" noProof="0" dirty="0">
                <a:ln>
                  <a:noFill/>
                </a:ln>
                <a:solidFill>
                  <a:prstClr val="black">
                    <a:lumMod val="50000"/>
                    <a:lumOff val="50000"/>
                  </a:prstClr>
                </a:solidFill>
                <a:effectLst/>
                <a:uLnTx/>
                <a:uFillTx/>
                <a:latin typeface="Fira Sans Light" panose="020B0403050000020004" pitchFamily="34" charset="0"/>
                <a:ea typeface="Aptos" panose="020B0004020202020204" pitchFamily="34" charset="0"/>
                <a:cs typeface="Aptos" panose="020B0004020202020204" pitchFamily="34" charset="0"/>
              </a:rPr>
              <a:t> </a:t>
            </a:r>
            <a:r>
              <a:rPr kumimoji="0" lang="es-ES" sz="1050" b="0" i="0" u="none" strike="noStrike" kern="1200" cap="none" spc="0" normalizeH="0" baseline="0" noProof="0" dirty="0" err="1">
                <a:ln>
                  <a:noFill/>
                </a:ln>
                <a:solidFill>
                  <a:prstClr val="black">
                    <a:lumMod val="50000"/>
                    <a:lumOff val="50000"/>
                  </a:prstClr>
                </a:solidFill>
                <a:effectLst/>
                <a:uLnTx/>
                <a:uFillTx/>
                <a:latin typeface="Fira Sans Light" panose="020B0403050000020004" pitchFamily="34" charset="0"/>
                <a:ea typeface="Aptos" panose="020B0004020202020204" pitchFamily="34" charset="0"/>
                <a:cs typeface="Aptos" panose="020B0004020202020204" pitchFamily="34" charset="0"/>
              </a:rPr>
              <a:t>Vents</a:t>
            </a:r>
            <a:r>
              <a:rPr kumimoji="0" lang="es-ES" sz="1050" b="0" i="0" u="none" strike="noStrike" kern="1200" cap="none" spc="0" normalizeH="0" baseline="0" noProof="0" dirty="0">
                <a:ln>
                  <a:noFill/>
                </a:ln>
                <a:solidFill>
                  <a:prstClr val="black">
                    <a:lumMod val="50000"/>
                    <a:lumOff val="50000"/>
                  </a:prstClr>
                </a:solidFill>
                <a:effectLst/>
                <a:uLnTx/>
                <a:uFillTx/>
                <a:latin typeface="Fira Sans Light" panose="020B0403050000020004" pitchFamily="34" charset="0"/>
                <a:ea typeface="Aptos" panose="020B0004020202020204" pitchFamily="34" charset="0"/>
                <a:cs typeface="Aptos" panose="020B0004020202020204" pitchFamily="34" charset="0"/>
              </a:rPr>
              <a:t>, </a:t>
            </a:r>
            <a:r>
              <a:rPr kumimoji="0" lang="es-ES" sz="1050" b="0" i="0" u="none" strike="noStrike" kern="1200" cap="none" spc="0" normalizeH="0" baseline="0" noProof="0" dirty="0" err="1">
                <a:ln>
                  <a:noFill/>
                </a:ln>
                <a:solidFill>
                  <a:prstClr val="black">
                    <a:lumMod val="50000"/>
                    <a:lumOff val="50000"/>
                  </a:prstClr>
                </a:solidFill>
                <a:effectLst/>
                <a:uLnTx/>
                <a:uFillTx/>
                <a:latin typeface="Fira Sans Light" panose="020B0403050000020004" pitchFamily="34" charset="0"/>
                <a:ea typeface="Aptos" panose="020B0004020202020204" pitchFamily="34" charset="0"/>
                <a:cs typeface="Aptos" panose="020B0004020202020204" pitchFamily="34" charset="0"/>
              </a:rPr>
              <a:t>nº</a:t>
            </a:r>
            <a:r>
              <a:rPr kumimoji="0" lang="es-ES" sz="1050" b="0" i="0" u="none" strike="noStrike" kern="1200" cap="none" spc="0" normalizeH="0" baseline="0" noProof="0" dirty="0">
                <a:ln>
                  <a:noFill/>
                </a:ln>
                <a:solidFill>
                  <a:prstClr val="black">
                    <a:lumMod val="50000"/>
                    <a:lumOff val="50000"/>
                  </a:prstClr>
                </a:solidFill>
                <a:effectLst/>
                <a:uLnTx/>
                <a:uFillTx/>
                <a:latin typeface="Fira Sans Light" panose="020B0403050000020004" pitchFamily="34" charset="0"/>
                <a:ea typeface="Aptos" panose="020B0004020202020204" pitchFamily="34" charset="0"/>
                <a:cs typeface="Aptos" panose="020B0004020202020204" pitchFamily="34" charset="0"/>
              </a:rPr>
              <a:t> 9-15. 08338 </a:t>
            </a:r>
            <a:r>
              <a:rPr kumimoji="0" lang="es-ES" sz="1050" b="0" i="0" u="none" strike="noStrike" kern="1200" cap="none" spc="0" normalizeH="0" baseline="0" noProof="0" dirty="0" err="1">
                <a:ln>
                  <a:noFill/>
                </a:ln>
                <a:solidFill>
                  <a:prstClr val="black">
                    <a:lumMod val="50000"/>
                    <a:lumOff val="50000"/>
                  </a:prstClr>
                </a:solidFill>
                <a:effectLst/>
                <a:uLnTx/>
                <a:uFillTx/>
                <a:latin typeface="Fira Sans Light" panose="020B0403050000020004" pitchFamily="34" charset="0"/>
                <a:ea typeface="Aptos" panose="020B0004020202020204" pitchFamily="34" charset="0"/>
                <a:cs typeface="Aptos" panose="020B0004020202020204" pitchFamily="34" charset="0"/>
              </a:rPr>
              <a:t>Premià</a:t>
            </a:r>
            <a:r>
              <a:rPr kumimoji="0" lang="es-ES" sz="1050" b="0" i="0" u="none" strike="noStrike" kern="1200" cap="none" spc="0" normalizeH="0" baseline="0" noProof="0" dirty="0">
                <a:ln>
                  <a:noFill/>
                </a:ln>
                <a:solidFill>
                  <a:prstClr val="black">
                    <a:lumMod val="50000"/>
                    <a:lumOff val="50000"/>
                  </a:prstClr>
                </a:solidFill>
                <a:effectLst/>
                <a:uLnTx/>
                <a:uFillTx/>
                <a:latin typeface="Fira Sans Light" panose="020B0403050000020004" pitchFamily="34" charset="0"/>
                <a:ea typeface="Aptos" panose="020B0004020202020204" pitchFamily="34" charset="0"/>
                <a:cs typeface="Aptos" panose="020B0004020202020204" pitchFamily="34" charset="0"/>
              </a:rPr>
              <a:t> de Dalt (Barcelona)</a:t>
            </a:r>
          </a:p>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dirty="0">
              <a:ln>
                <a:noFill/>
              </a:ln>
              <a:solidFill>
                <a:prstClr val="black">
                  <a:lumMod val="50000"/>
                  <a:lumOff val="50000"/>
                </a:prstClr>
              </a:solidFill>
              <a:effectLst/>
              <a:uLnTx/>
              <a:uFillTx/>
              <a:latin typeface="Fira Sans Light" panose="020B0403050000020004" pitchFamily="34" charset="0"/>
              <a:ea typeface="Aptos" panose="020B0004020202020204" pitchFamily="34" charset="0"/>
              <a:cs typeface="Aptos" panose="020B0004020202020204" pitchFamily="34" charset="0"/>
            </a:endParaRP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prstClr val="black">
                    <a:lumMod val="50000"/>
                    <a:lumOff val="50000"/>
                  </a:prstClr>
                </a:solidFill>
                <a:effectLst/>
                <a:uLnTx/>
                <a:uFillTx/>
                <a:latin typeface="Fira Sans Light" panose="020B0403050000020004" pitchFamily="34" charset="0"/>
                <a:ea typeface="Aptos" panose="020B0004020202020204" pitchFamily="34" charset="0"/>
                <a:cs typeface="Aptos" panose="020B0004020202020204" pitchFamily="34" charset="0"/>
              </a:rPr>
              <a:t>Tel. (+34) 93 278 84 91 | Fax (+34) 93 757 18 44</a:t>
            </a:r>
          </a:p>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dirty="0">
              <a:ln>
                <a:noFill/>
              </a:ln>
              <a:solidFill>
                <a:prstClr val="black">
                  <a:lumMod val="50000"/>
                  <a:lumOff val="50000"/>
                </a:prstClr>
              </a:solidFill>
              <a:effectLst/>
              <a:uLnTx/>
              <a:uFillTx/>
              <a:latin typeface="Fira Sans Light" panose="020B0403050000020004" pitchFamily="34" charset="0"/>
              <a:ea typeface="Aptos" panose="020B0004020202020204" pitchFamily="34" charset="0"/>
              <a:cs typeface="Aptos" panose="020B0004020202020204" pitchFamily="34" charset="0"/>
            </a:endParaRP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prstClr val="black">
                    <a:lumMod val="50000"/>
                    <a:lumOff val="50000"/>
                  </a:prstClr>
                </a:solidFill>
                <a:effectLst/>
                <a:uLnTx/>
                <a:uFillTx/>
                <a:latin typeface="Fira Sans Light" panose="020B0403050000020004" pitchFamily="34" charset="0"/>
                <a:ea typeface="Aptos" panose="020B0004020202020204" pitchFamily="34" charset="0"/>
                <a:cs typeface="Aptos" panose="020B0004020202020204" pitchFamily="34" charset="0"/>
              </a:rPr>
              <a:t>info@ipd2004.com</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srgbClr val="00B0F0"/>
                </a:solidFill>
                <a:effectLst/>
                <a:uLnTx/>
                <a:uFillTx/>
                <a:latin typeface="Fira Sans Light" panose="020B0403050000020004" pitchFamily="34" charset="0"/>
                <a:ea typeface="Aptos" panose="020B0004020202020204" pitchFamily="34" charset="0"/>
                <a:cs typeface="Aptos" panose="020B0004020202020204" pitchFamily="34" charset="0"/>
              </a:rPr>
              <a:t>www.ipd2004.com</a:t>
            </a:r>
          </a:p>
        </p:txBody>
      </p:sp>
    </p:spTree>
    <p:extLst>
      <p:ext uri="{BB962C8B-B14F-4D97-AF65-F5344CB8AC3E}">
        <p14:creationId xmlns:p14="http://schemas.microsoft.com/office/powerpoint/2010/main" val="20379728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8E691DD-1ECA-1F6E-176A-C768E797F354}"/>
              </a:ext>
            </a:extLst>
          </p:cNvPr>
          <p:cNvSpPr txBox="1"/>
          <p:nvPr/>
        </p:nvSpPr>
        <p:spPr>
          <a:xfrm>
            <a:off x="2476500" y="1123919"/>
            <a:ext cx="8572500" cy="4595617"/>
          </a:xfrm>
          <a:prstGeom prst="rect">
            <a:avLst/>
          </a:prstGeom>
          <a:noFill/>
        </p:spPr>
        <p:txBody>
          <a:bodyPr wrap="square" rtlCol="0">
            <a:spAutoFit/>
          </a:bodyPr>
          <a:lstStyle/>
          <a:p>
            <a:pPr defTabSz="761970">
              <a:lnSpc>
                <a:spcPct val="115000"/>
              </a:lnSpc>
              <a:spcAft>
                <a:spcPts val="667"/>
              </a:spcAft>
            </a:pPr>
            <a:r>
              <a:rPr lang="cs-CZ" sz="1200" b="1" dirty="0" smtClean="0">
                <a:solidFill>
                  <a:srgbClr val="0099FF"/>
                </a:solidFill>
              </a:rPr>
              <a:t>Pohyblivé rotační části</a:t>
            </a:r>
            <a:r>
              <a:rPr lang="cs-CZ" sz="1200" dirty="0" smtClean="0"/>
              <a:t>, </a:t>
            </a:r>
            <a:r>
              <a:rPr lang="cs-CZ" sz="1200" dirty="0"/>
              <a:t>jako jsou ozubená kola a šrouby v lékařských zařízeních, například v dentálních nástrojích, jsou denně vystaveny vysokému mechanickému namáhání. Nízký koeficient tření a vynikající kluzné vlastnosti povlaku </a:t>
            </a:r>
            <a:r>
              <a:rPr lang="cs-CZ" sz="1200" b="1" dirty="0">
                <a:solidFill>
                  <a:srgbClr val="0099FF"/>
                </a:solidFill>
              </a:rPr>
              <a:t>BALIMED™ C</a:t>
            </a:r>
            <a:r>
              <a:rPr lang="cs-CZ" sz="1200" dirty="0">
                <a:solidFill>
                  <a:srgbClr val="0099FF"/>
                </a:solidFill>
              </a:rPr>
              <a:t> </a:t>
            </a:r>
            <a:r>
              <a:rPr lang="cs-CZ" sz="1200" dirty="0"/>
              <a:t>výrazně zlepšují schopnost šroubového uchycení, </a:t>
            </a:r>
            <a:r>
              <a:rPr lang="cs-CZ" sz="1200" b="1" dirty="0">
                <a:solidFill>
                  <a:srgbClr val="0099FF"/>
                </a:solidFill>
              </a:rPr>
              <a:t>odolávají opotřebení a tření</a:t>
            </a:r>
            <a:r>
              <a:rPr lang="cs-CZ" sz="1200" dirty="0"/>
              <a:t>, a zajišťují tak dlouhodobé a stabilní upevnění zubních náhrad. BALIMED™ C je povlak na bázi WC/C, což znamená, že se jedná o kombinaci </a:t>
            </a:r>
            <a:r>
              <a:rPr lang="cs-CZ" sz="1200" b="1" dirty="0">
                <a:solidFill>
                  <a:srgbClr val="0099FF"/>
                </a:solidFill>
              </a:rPr>
              <a:t>kovu a uhlíku s diamantovými vlastnostmi (DLC)</a:t>
            </a:r>
            <a:r>
              <a:rPr lang="cs-CZ" sz="1200" dirty="0">
                <a:solidFill>
                  <a:srgbClr val="0099FF"/>
                </a:solidFill>
              </a:rPr>
              <a:t>. </a:t>
            </a:r>
            <a:r>
              <a:rPr lang="cs-CZ" sz="1200" dirty="0"/>
              <a:t>Díky tomu účinně snižuje </a:t>
            </a:r>
            <a:r>
              <a:rPr lang="cs-CZ" sz="1200" b="1" dirty="0">
                <a:solidFill>
                  <a:schemeClr val="accent1">
                    <a:lumMod val="75000"/>
                  </a:schemeClr>
                </a:solidFill>
              </a:rPr>
              <a:t>únavu povrchu</a:t>
            </a:r>
            <a:r>
              <a:rPr lang="cs-CZ" sz="1200" dirty="0"/>
              <a:t> a </a:t>
            </a:r>
            <a:r>
              <a:rPr lang="cs-CZ" sz="1200" b="1" dirty="0" err="1">
                <a:solidFill>
                  <a:schemeClr val="accent1">
                    <a:lumMod val="75000"/>
                  </a:schemeClr>
                </a:solidFill>
              </a:rPr>
              <a:t>tribooxidaci</a:t>
            </a:r>
            <a:r>
              <a:rPr lang="cs-CZ" sz="1200" dirty="0"/>
              <a:t>.</a:t>
            </a:r>
            <a:endParaRPr lang="en-US" sz="1200" kern="100" dirty="0">
              <a:solidFill>
                <a:schemeClr val="tx1">
                  <a:lumMod val="65000"/>
                  <a:lumOff val="35000"/>
                </a:schemeClr>
              </a:solidFill>
              <a:latin typeface="Fira Sans Light" panose="020B0403050000020004" pitchFamily="34" charset="0"/>
              <a:ea typeface="Aptos" panose="020B0004020202020204" pitchFamily="34" charset="0"/>
              <a:cs typeface="Times New Roman" panose="02020603050405020304" pitchFamily="18" charset="0"/>
            </a:endParaRPr>
          </a:p>
          <a:p>
            <a:r>
              <a:rPr lang="cs-CZ" sz="1200" b="1" dirty="0" smtClean="0"/>
              <a:t/>
            </a:r>
            <a:br>
              <a:rPr lang="cs-CZ" sz="1200" b="1" dirty="0" smtClean="0"/>
            </a:br>
            <a:r>
              <a:rPr lang="cs-CZ" sz="1200" b="1" dirty="0" smtClean="0">
                <a:solidFill>
                  <a:srgbClr val="0099FF"/>
                </a:solidFill>
              </a:rPr>
              <a:t>Hlavní </a:t>
            </a:r>
            <a:r>
              <a:rPr lang="cs-CZ" sz="1200" b="1" dirty="0">
                <a:solidFill>
                  <a:srgbClr val="0099FF"/>
                </a:solidFill>
              </a:rPr>
              <a:t>výhody</a:t>
            </a:r>
            <a:r>
              <a:rPr lang="cs-CZ" sz="1200" b="1" dirty="0" smtClean="0">
                <a:solidFill>
                  <a:srgbClr val="0099FF"/>
                </a:solidFill>
              </a:rPr>
              <a:t>:</a:t>
            </a:r>
            <a:r>
              <a:rPr lang="cs-CZ" sz="1200" b="1" dirty="0" smtClean="0">
                <a:solidFill>
                  <a:schemeClr val="accent1">
                    <a:lumMod val="75000"/>
                  </a:schemeClr>
                </a:solidFill>
              </a:rPr>
              <a:t/>
            </a:r>
            <a:br>
              <a:rPr lang="cs-CZ" sz="1200" b="1" dirty="0" smtClean="0">
                <a:solidFill>
                  <a:schemeClr val="accent1">
                    <a:lumMod val="75000"/>
                  </a:schemeClr>
                </a:solidFill>
              </a:rPr>
            </a:br>
            <a:endParaRPr lang="cs-CZ" sz="1200" b="1" dirty="0">
              <a:solidFill>
                <a:schemeClr val="accent1">
                  <a:lumMod val="75000"/>
                </a:schemeClr>
              </a:solidFill>
            </a:endParaRPr>
          </a:p>
          <a:p>
            <a:r>
              <a:rPr lang="cs-CZ" sz="1200" b="1" dirty="0">
                <a:solidFill>
                  <a:srgbClr val="0099FF"/>
                </a:solidFill>
              </a:rPr>
              <a:t>1. Povlak z karbidu wolframu (</a:t>
            </a:r>
            <a:r>
              <a:rPr lang="cs-CZ" sz="1200" b="1" dirty="0" err="1">
                <a:solidFill>
                  <a:srgbClr val="0099FF"/>
                </a:solidFill>
              </a:rPr>
              <a:t>Tungsten</a:t>
            </a:r>
            <a:r>
              <a:rPr lang="cs-CZ" sz="1200" b="1" dirty="0">
                <a:solidFill>
                  <a:srgbClr val="0099FF"/>
                </a:solidFill>
              </a:rPr>
              <a:t> </a:t>
            </a:r>
            <a:r>
              <a:rPr lang="cs-CZ" sz="1200" b="1" dirty="0" err="1">
                <a:solidFill>
                  <a:srgbClr val="0099FF"/>
                </a:solidFill>
              </a:rPr>
              <a:t>Carbide</a:t>
            </a:r>
            <a:r>
              <a:rPr lang="cs-CZ" sz="1200" b="1" dirty="0">
                <a:solidFill>
                  <a:srgbClr val="0099FF"/>
                </a:solidFill>
              </a:rPr>
              <a:t> </a:t>
            </a:r>
            <a:r>
              <a:rPr lang="cs-CZ" sz="1200" b="1" dirty="0" err="1">
                <a:solidFill>
                  <a:srgbClr val="0099FF"/>
                </a:solidFill>
              </a:rPr>
              <a:t>Coating</a:t>
            </a:r>
            <a:r>
              <a:rPr lang="cs-CZ" sz="1200" b="1" dirty="0">
                <a:solidFill>
                  <a:srgbClr val="0099FF"/>
                </a:solidFill>
              </a:rPr>
              <a:t>):</a:t>
            </a:r>
            <a:endParaRPr lang="cs-CZ" sz="1200" dirty="0">
              <a:solidFill>
                <a:srgbClr val="0099FF"/>
              </a:solidFill>
            </a:endParaRPr>
          </a:p>
          <a:p>
            <a:r>
              <a:rPr lang="cs-CZ" sz="1200" dirty="0"/>
              <a:t>Zvýšená odolnost proti opotřebení a korozi.</a:t>
            </a:r>
          </a:p>
          <a:p>
            <a:r>
              <a:rPr lang="cs-CZ" sz="1200" dirty="0"/>
              <a:t>Vytváří hladší povrchy s nižší drsností.</a:t>
            </a:r>
          </a:p>
          <a:p>
            <a:r>
              <a:rPr lang="cs-CZ" sz="1200" dirty="0"/>
              <a:t>Snižuje tření při </a:t>
            </a:r>
            <a:r>
              <a:rPr lang="cs-CZ" sz="1200" dirty="0" smtClean="0"/>
              <a:t>nasazování a šroubování, </a:t>
            </a:r>
            <a:r>
              <a:rPr lang="cs-CZ" sz="1200" dirty="0"/>
              <a:t>čímž chrání integritu implantátu.</a:t>
            </a:r>
          </a:p>
          <a:p>
            <a:r>
              <a:rPr lang="cs-CZ" sz="1200" b="1" dirty="0" smtClean="0"/>
              <a:t/>
            </a:r>
            <a:br>
              <a:rPr lang="cs-CZ" sz="1200" b="1" dirty="0" smtClean="0"/>
            </a:br>
            <a:r>
              <a:rPr lang="cs-CZ" sz="1200" b="1" dirty="0" smtClean="0">
                <a:solidFill>
                  <a:srgbClr val="0099FF"/>
                </a:solidFill>
              </a:rPr>
              <a:t>2</a:t>
            </a:r>
            <a:r>
              <a:rPr lang="cs-CZ" sz="1200" b="1" dirty="0">
                <a:solidFill>
                  <a:srgbClr val="0099FF"/>
                </a:solidFill>
              </a:rPr>
              <a:t>. Minimální adhezivní opotřebení:</a:t>
            </a:r>
            <a:endParaRPr lang="cs-CZ" sz="1200" dirty="0">
              <a:solidFill>
                <a:srgbClr val="0099FF"/>
              </a:solidFill>
            </a:endParaRPr>
          </a:p>
          <a:p>
            <a:r>
              <a:rPr lang="cs-CZ" sz="1200" dirty="0"/>
              <a:t>Zabraňuje přenosu materiálu a poškození povrchu, čímž prodlužuje životnost komponent.</a:t>
            </a:r>
          </a:p>
          <a:p>
            <a:r>
              <a:rPr lang="cs-CZ" sz="1200" b="1" dirty="0" smtClean="0"/>
              <a:t/>
            </a:r>
            <a:br>
              <a:rPr lang="cs-CZ" sz="1200" b="1" dirty="0" smtClean="0"/>
            </a:br>
            <a:r>
              <a:rPr lang="cs-CZ" sz="1200" b="1" dirty="0" smtClean="0">
                <a:solidFill>
                  <a:srgbClr val="0099FF"/>
                </a:solidFill>
              </a:rPr>
              <a:t>3</a:t>
            </a:r>
            <a:r>
              <a:rPr lang="cs-CZ" sz="1200" b="1" dirty="0">
                <a:solidFill>
                  <a:srgbClr val="0099FF"/>
                </a:solidFill>
              </a:rPr>
              <a:t>. Nízký koeficient tření:</a:t>
            </a:r>
            <a:endParaRPr lang="cs-CZ" sz="1200" dirty="0">
              <a:solidFill>
                <a:srgbClr val="0099FF"/>
              </a:solidFill>
            </a:endParaRPr>
          </a:p>
          <a:p>
            <a:r>
              <a:rPr lang="cs-CZ" sz="1200" dirty="0"/>
              <a:t>Zvyšuje výkon snížením odporu a zlepšením kluzných vlastností.</a:t>
            </a:r>
          </a:p>
          <a:p>
            <a:endParaRPr lang="cs-CZ" sz="1200" b="1" dirty="0" smtClean="0"/>
          </a:p>
          <a:p>
            <a:r>
              <a:rPr lang="cs-CZ" sz="1200" b="1" dirty="0" smtClean="0">
                <a:solidFill>
                  <a:srgbClr val="0099FF"/>
                </a:solidFill>
              </a:rPr>
              <a:t>4</a:t>
            </a:r>
            <a:r>
              <a:rPr lang="cs-CZ" sz="1200" b="1" dirty="0">
                <a:solidFill>
                  <a:srgbClr val="0099FF"/>
                </a:solidFill>
              </a:rPr>
              <a:t>. Univerzální kompatibilita:</a:t>
            </a:r>
            <a:endParaRPr lang="cs-CZ" sz="1200" dirty="0">
              <a:solidFill>
                <a:srgbClr val="0099FF"/>
              </a:solidFill>
            </a:endParaRPr>
          </a:p>
          <a:p>
            <a:r>
              <a:rPr lang="cs-CZ" sz="1200" dirty="0"/>
              <a:t>Kompatibilní s většinou zubních implantátových systémů na trhu.</a:t>
            </a:r>
          </a:p>
          <a:p>
            <a:r>
              <a:rPr lang="cs-CZ" sz="1200" dirty="0"/>
              <a:t>K dispozici v různých velikostech a konfiguracích.</a:t>
            </a:r>
          </a:p>
          <a:p>
            <a:pPr defTabSz="761970">
              <a:lnSpc>
                <a:spcPct val="115000"/>
              </a:lnSpc>
              <a:spcAft>
                <a:spcPts val="667"/>
              </a:spcAft>
            </a:pPr>
            <a:endParaRPr lang="es-ES" sz="1200" kern="100" dirty="0">
              <a:solidFill>
                <a:srgbClr val="00B0F0"/>
              </a:solidFill>
              <a:latin typeface="Aptos" panose="020B0004020202020204" pitchFamily="34" charset="0"/>
              <a:ea typeface="Aptos" panose="020B000402020202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BCB18CDF-0225-706E-0741-CE8325282366}"/>
              </a:ext>
            </a:extLst>
          </p:cNvPr>
          <p:cNvSpPr/>
          <p:nvPr/>
        </p:nvSpPr>
        <p:spPr>
          <a:xfrm>
            <a:off x="0" y="0"/>
            <a:ext cx="2032000" cy="6858000"/>
          </a:xfrm>
          <a:prstGeom prst="rect">
            <a:avLst/>
          </a:prstGeom>
          <a:solidFill>
            <a:srgbClr val="009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s-ES" sz="1500">
              <a:solidFill>
                <a:srgbClr val="00B0F0"/>
              </a:solidFill>
              <a:latin typeface="Calibri" panose="020F0502020204030204"/>
            </a:endParaRPr>
          </a:p>
        </p:txBody>
      </p:sp>
      <p:sp>
        <p:nvSpPr>
          <p:cNvPr id="3" name="Text 0">
            <a:extLst>
              <a:ext uri="{FF2B5EF4-FFF2-40B4-BE49-F238E27FC236}">
                <a16:creationId xmlns:a16="http://schemas.microsoft.com/office/drawing/2014/main" id="{49FEC14C-E19A-98BF-F8B8-256C30E1EBDE}"/>
              </a:ext>
            </a:extLst>
          </p:cNvPr>
          <p:cNvSpPr/>
          <p:nvPr/>
        </p:nvSpPr>
        <p:spPr>
          <a:xfrm rot="16200000">
            <a:off x="-1086556" y="1755659"/>
            <a:ext cx="4205111" cy="1632183"/>
          </a:xfrm>
          <a:prstGeom prst="rect">
            <a:avLst/>
          </a:prstGeom>
          <a:noFill/>
          <a:ln/>
        </p:spPr>
        <p:txBody>
          <a:bodyPr wrap="square" lIns="0" tIns="0" rIns="0" bIns="0" rtlCol="0" anchor="t"/>
          <a:lstStyle/>
          <a:p>
            <a:pPr algn="r" defTabSz="761970"/>
            <a:r>
              <a:rPr lang="en-US" sz="5500" dirty="0">
                <a:solidFill>
                  <a:prstClr val="white"/>
                </a:solidFill>
                <a:latin typeface="Fira Sans SemiBold" panose="020B0603050000020004" pitchFamily="34" charset="0"/>
                <a:ea typeface="Saira Medium" pitchFamily="34" charset="-122"/>
                <a:cs typeface="Saira Medium" pitchFamily="34" charset="-120"/>
              </a:rPr>
              <a:t>BLC</a:t>
            </a:r>
          </a:p>
          <a:p>
            <a:pPr algn="r" defTabSz="761970"/>
            <a:r>
              <a:rPr lang="cs-CZ" sz="5500" dirty="0" smtClean="0">
                <a:solidFill>
                  <a:prstClr val="white"/>
                </a:solidFill>
                <a:latin typeface="Fira Sans SemiBold" panose="020B0603050000020004" pitchFamily="34" charset="0"/>
                <a:ea typeface="Saira Medium" pitchFamily="34" charset="-122"/>
                <a:cs typeface="Saira Medium" pitchFamily="34" charset="-120"/>
              </a:rPr>
              <a:t>Šrouby</a:t>
            </a:r>
            <a:endParaRPr lang="en-US" sz="5500" dirty="0">
              <a:solidFill>
                <a:prstClr val="white"/>
              </a:solidFill>
              <a:latin typeface="Fira Sans SemiBold" panose="020B0603050000020004" pitchFamily="34" charset="0"/>
              <a:ea typeface="Saira Medium" pitchFamily="34" charset="-122"/>
              <a:cs typeface="Saira Medium" pitchFamily="34" charset="-120"/>
            </a:endParaRPr>
          </a:p>
          <a:p>
            <a:pPr algn="r" defTabSz="761970"/>
            <a:endParaRPr lang="en-US" sz="5500" dirty="0">
              <a:solidFill>
                <a:prstClr val="white"/>
              </a:solidFill>
              <a:latin typeface="Fira Sans SemiBold" panose="020B0603050000020004" pitchFamily="34" charset="0"/>
            </a:endParaRPr>
          </a:p>
        </p:txBody>
      </p:sp>
      <p:sp>
        <p:nvSpPr>
          <p:cNvPr id="6" name="CuadroTexto 5">
            <a:extLst>
              <a:ext uri="{FF2B5EF4-FFF2-40B4-BE49-F238E27FC236}">
                <a16:creationId xmlns:a16="http://schemas.microsoft.com/office/drawing/2014/main" id="{50B4A9CF-DAE6-FB24-45FB-82A7A9C0D921}"/>
              </a:ext>
            </a:extLst>
          </p:cNvPr>
          <p:cNvSpPr txBox="1"/>
          <p:nvPr/>
        </p:nvSpPr>
        <p:spPr>
          <a:xfrm>
            <a:off x="2476500" y="368359"/>
            <a:ext cx="5143500" cy="656655"/>
          </a:xfrm>
          <a:prstGeom prst="rect">
            <a:avLst/>
          </a:prstGeom>
          <a:noFill/>
        </p:spPr>
        <p:txBody>
          <a:bodyPr wrap="square" rtlCol="0">
            <a:spAutoFit/>
          </a:bodyPr>
          <a:lstStyle/>
          <a:p>
            <a:pPr defTabSz="761970"/>
            <a:r>
              <a:rPr lang="es-ES" sz="3667" dirty="0">
                <a:solidFill>
                  <a:srgbClr val="00B0F0"/>
                </a:solidFill>
                <a:latin typeface="Fira Sans Medium italic" panose="020B0603050000020004" pitchFamily="34" charset="0"/>
              </a:rPr>
              <a:t>ipd</a:t>
            </a:r>
            <a:r>
              <a:rPr lang="es-ES" sz="3667" dirty="0">
                <a:solidFill>
                  <a:srgbClr val="00B0F0"/>
                </a:solidFill>
                <a:latin typeface="Fira Sans Medium" panose="020B0603050000020004" pitchFamily="34" charset="0"/>
              </a:rPr>
              <a:t> </a:t>
            </a:r>
            <a:r>
              <a:rPr lang="cs-CZ" sz="3667" dirty="0" smtClean="0">
                <a:solidFill>
                  <a:srgbClr val="00B0F0"/>
                </a:solidFill>
                <a:latin typeface="Fira Sans Medium" panose="020B0603050000020004" pitchFamily="34" charset="0"/>
              </a:rPr>
              <a:t>Šroub </a:t>
            </a:r>
            <a:r>
              <a:rPr lang="es-ES" sz="3667" dirty="0" smtClean="0">
                <a:solidFill>
                  <a:srgbClr val="00B0F0"/>
                </a:solidFill>
                <a:latin typeface="Fira Sans Medium" panose="020B0603050000020004" pitchFamily="34" charset="0"/>
              </a:rPr>
              <a:t>BLC</a:t>
            </a:r>
            <a:endParaRPr lang="es-ES" sz="3667" dirty="0">
              <a:solidFill>
                <a:srgbClr val="00B0F0"/>
              </a:solidFill>
              <a:latin typeface="Fira Sans Medium" panose="020B0603050000020004" pitchFamily="34" charset="0"/>
            </a:endParaRPr>
          </a:p>
        </p:txBody>
      </p:sp>
      <p:pic>
        <p:nvPicPr>
          <p:cNvPr id="8" name="Imagen 7" descr="Imagen que contiene Icono&#10;&#10;Descripción generada automáticamente">
            <a:extLst>
              <a:ext uri="{FF2B5EF4-FFF2-40B4-BE49-F238E27FC236}">
                <a16:creationId xmlns:a16="http://schemas.microsoft.com/office/drawing/2014/main" id="{775678F1-C49C-AE9D-8CEA-E2223A7AFE4A}"/>
              </a:ext>
            </a:extLst>
          </p:cNvPr>
          <p:cNvPicPr>
            <a:picLocks noChangeAspect="1"/>
          </p:cNvPicPr>
          <p:nvPr/>
        </p:nvPicPr>
        <p:blipFill>
          <a:blip r:embed="rId3"/>
          <a:stretch>
            <a:fillRect/>
          </a:stretch>
        </p:blipFill>
        <p:spPr>
          <a:xfrm>
            <a:off x="10575474" y="253999"/>
            <a:ext cx="1074053" cy="869920"/>
          </a:xfrm>
          <a:prstGeom prst="rect">
            <a:avLst/>
          </a:prstGeom>
        </p:spPr>
      </p:pic>
      <p:grpSp>
        <p:nvGrpSpPr>
          <p:cNvPr id="2" name="Grupo 1">
            <a:extLst>
              <a:ext uri="{FF2B5EF4-FFF2-40B4-BE49-F238E27FC236}">
                <a16:creationId xmlns:a16="http://schemas.microsoft.com/office/drawing/2014/main" id="{E3CBD140-E658-FA53-78C1-96B9C1CBCBD5}"/>
              </a:ext>
            </a:extLst>
          </p:cNvPr>
          <p:cNvGrpSpPr/>
          <p:nvPr/>
        </p:nvGrpSpPr>
        <p:grpSpPr>
          <a:xfrm>
            <a:off x="8266918" y="2158999"/>
            <a:ext cx="4172042" cy="3792763"/>
            <a:chOff x="8266918" y="2158999"/>
            <a:chExt cx="4172042" cy="3792763"/>
          </a:xfrm>
        </p:grpSpPr>
        <p:pic>
          <p:nvPicPr>
            <p:cNvPr id="5" name="Imagen 4" descr="Imagen en blanco y negro&#10;&#10;El contenido generado por IA puede ser incorrecto.">
              <a:extLst>
                <a:ext uri="{FF2B5EF4-FFF2-40B4-BE49-F238E27FC236}">
                  <a16:creationId xmlns:a16="http://schemas.microsoft.com/office/drawing/2014/main" id="{B35C5D72-E651-F4EB-6C48-E30655C0F52F}"/>
                </a:ext>
              </a:extLst>
            </p:cNvPr>
            <p:cNvPicPr>
              <a:picLocks noChangeAspect="1"/>
            </p:cNvPicPr>
            <p:nvPr/>
          </p:nvPicPr>
          <p:blipFill>
            <a:blip r:embed="rId4"/>
            <a:stretch>
              <a:fillRect/>
            </a:stretch>
          </p:blipFill>
          <p:spPr>
            <a:xfrm>
              <a:off x="8646197" y="2158999"/>
              <a:ext cx="3792763" cy="3792763"/>
            </a:xfrm>
            <a:prstGeom prst="rect">
              <a:avLst/>
            </a:prstGeom>
          </p:spPr>
        </p:pic>
        <p:pic>
          <p:nvPicPr>
            <p:cNvPr id="10" name="Imagen 9" descr="Imagen que contiene estructuras metálicas, oscuro, luz, tabla&#10;&#10;El contenido generado por IA puede ser incorrecto.">
              <a:extLst>
                <a:ext uri="{FF2B5EF4-FFF2-40B4-BE49-F238E27FC236}">
                  <a16:creationId xmlns:a16="http://schemas.microsoft.com/office/drawing/2014/main" id="{E5E862A0-142F-5980-4D37-46C224BCAA76}"/>
                </a:ext>
              </a:extLst>
            </p:cNvPr>
            <p:cNvPicPr>
              <a:picLocks noChangeAspect="1"/>
            </p:cNvPicPr>
            <p:nvPr/>
          </p:nvPicPr>
          <p:blipFill>
            <a:blip r:embed="rId5"/>
            <a:stretch>
              <a:fillRect/>
            </a:stretch>
          </p:blipFill>
          <p:spPr>
            <a:xfrm>
              <a:off x="8266918" y="3324523"/>
              <a:ext cx="2409558" cy="2409558"/>
            </a:xfrm>
            <a:prstGeom prst="rect">
              <a:avLst/>
            </a:prstGeom>
          </p:spPr>
        </p:pic>
      </p:grpSp>
      <p:pic>
        <p:nvPicPr>
          <p:cNvPr id="12" name="Imagen 11" descr="Imagen que contiene oscuro, frente, luz, iluminado&#10;&#10;El contenido generado por IA puede ser incorrecto.">
            <a:extLst>
              <a:ext uri="{FF2B5EF4-FFF2-40B4-BE49-F238E27FC236}">
                <a16:creationId xmlns:a16="http://schemas.microsoft.com/office/drawing/2014/main" id="{459EBF48-AA40-DD37-2053-26AD777F071D}"/>
              </a:ext>
            </a:extLst>
          </p:cNvPr>
          <p:cNvPicPr>
            <a:picLocks noChangeAspect="1"/>
          </p:cNvPicPr>
          <p:nvPr/>
        </p:nvPicPr>
        <p:blipFill>
          <a:blip r:embed="rId6"/>
          <a:stretch>
            <a:fillRect/>
          </a:stretch>
        </p:blipFill>
        <p:spPr>
          <a:xfrm>
            <a:off x="357854" y="5293619"/>
            <a:ext cx="1316288" cy="1316288"/>
          </a:xfrm>
          <a:prstGeom prst="rect">
            <a:avLst/>
          </a:prstGeom>
        </p:spPr>
      </p:pic>
    </p:spTree>
    <p:extLst>
      <p:ext uri="{BB962C8B-B14F-4D97-AF65-F5344CB8AC3E}">
        <p14:creationId xmlns:p14="http://schemas.microsoft.com/office/powerpoint/2010/main" val="46209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D0978-0C8B-E7A3-4F2F-DA7C51CEA06C}"/>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E90DD98E-E8F8-DD70-D3EC-9CB8B1606627}"/>
              </a:ext>
            </a:extLst>
          </p:cNvPr>
          <p:cNvSpPr txBox="1"/>
          <p:nvPr/>
        </p:nvSpPr>
        <p:spPr>
          <a:xfrm>
            <a:off x="2476500" y="1123919"/>
            <a:ext cx="5713756" cy="6058646"/>
          </a:xfrm>
          <a:prstGeom prst="rect">
            <a:avLst/>
          </a:prstGeom>
          <a:noFill/>
        </p:spPr>
        <p:txBody>
          <a:bodyPr wrap="square" rtlCol="0">
            <a:spAutoFit/>
          </a:bodyPr>
          <a:lstStyle/>
          <a:p>
            <a:r>
              <a:rPr lang="cs-CZ" sz="1200" b="1" dirty="0">
                <a:solidFill>
                  <a:srgbClr val="0099FF"/>
                </a:solidFill>
              </a:rPr>
              <a:t>Klíčové vlastnosti</a:t>
            </a:r>
            <a:r>
              <a:rPr lang="cs-CZ" sz="1200" b="1" dirty="0" smtClean="0">
                <a:solidFill>
                  <a:srgbClr val="0099FF"/>
                </a:solidFill>
              </a:rPr>
              <a:t>:</a:t>
            </a:r>
          </a:p>
          <a:p>
            <a:endParaRPr lang="cs-CZ" sz="1200" b="1" dirty="0"/>
          </a:p>
          <a:p>
            <a:r>
              <a:rPr lang="cs-CZ" sz="1200" b="1" dirty="0">
                <a:solidFill>
                  <a:srgbClr val="0099FF"/>
                </a:solidFill>
              </a:rPr>
              <a:t>1. Zlepšená stabilita:</a:t>
            </a:r>
            <a:r>
              <a:rPr lang="cs-CZ" sz="1200" dirty="0">
                <a:solidFill>
                  <a:srgbClr val="0099FF"/>
                </a:solidFill>
              </a:rPr>
              <a:t/>
            </a:r>
            <a:br>
              <a:rPr lang="cs-CZ" sz="1200" dirty="0">
                <a:solidFill>
                  <a:srgbClr val="0099FF"/>
                </a:solidFill>
              </a:rPr>
            </a:br>
            <a:r>
              <a:rPr lang="cs-CZ" sz="1200" dirty="0"/>
              <a:t>Šrouby s povlakem z karbidu wolframu vykazovaly zanedbatelné odchylky v tlakových silách při opakovaných testech, což naznačuje lepší stabilitu v čase. (1)</a:t>
            </a:r>
          </a:p>
          <a:p>
            <a:endParaRPr lang="cs-CZ" sz="1200" b="1" dirty="0" smtClean="0"/>
          </a:p>
          <a:p>
            <a:r>
              <a:rPr lang="cs-CZ" sz="1200" b="1" dirty="0" smtClean="0">
                <a:solidFill>
                  <a:srgbClr val="0099FF"/>
                </a:solidFill>
              </a:rPr>
              <a:t>2</a:t>
            </a:r>
            <a:r>
              <a:rPr lang="cs-CZ" sz="1200" b="1" dirty="0">
                <a:solidFill>
                  <a:srgbClr val="0099FF"/>
                </a:solidFill>
              </a:rPr>
              <a:t>. Snížené tření:</a:t>
            </a:r>
            <a:r>
              <a:rPr lang="cs-CZ" sz="1200" dirty="0">
                <a:solidFill>
                  <a:srgbClr val="0099FF"/>
                </a:solidFill>
              </a:rPr>
              <a:t/>
            </a:r>
            <a:br>
              <a:rPr lang="cs-CZ" sz="1200" dirty="0">
                <a:solidFill>
                  <a:srgbClr val="0099FF"/>
                </a:solidFill>
              </a:rPr>
            </a:br>
            <a:r>
              <a:rPr lang="cs-CZ" sz="1200" dirty="0"/>
              <a:t>Povlak z karbidu wolframu může snížit tření mezi šroubem a </a:t>
            </a:r>
            <a:r>
              <a:rPr lang="cs-CZ" sz="1200" dirty="0" err="1"/>
              <a:t>abutmentem</a:t>
            </a:r>
            <a:r>
              <a:rPr lang="cs-CZ" sz="1200" dirty="0"/>
              <a:t>, což potenciálně umožňuje dosažení vyšších předpětí.</a:t>
            </a:r>
            <a:br>
              <a:rPr lang="cs-CZ" sz="1200" dirty="0"/>
            </a:br>
            <a:r>
              <a:rPr lang="cs-CZ" sz="1200" dirty="0"/>
              <a:t>Toto bylo pozorováno ve studii, kde </a:t>
            </a:r>
            <a:r>
              <a:rPr lang="cs-CZ" sz="1200" dirty="0" err="1"/>
              <a:t>abutmenty</a:t>
            </a:r>
            <a:r>
              <a:rPr lang="cs-CZ" sz="1200" dirty="0"/>
              <a:t> z titanové slitiny (Ti-6Al-4V)</a:t>
            </a:r>
            <a:br>
              <a:rPr lang="cs-CZ" sz="1200" dirty="0"/>
            </a:br>
            <a:r>
              <a:rPr lang="cs-CZ" sz="1200" dirty="0"/>
              <a:t>se šrouby s povlakem z karbidu wolframu vykazovaly nejvyšší předpětí ve srovnání s jinými materiály. (2)</a:t>
            </a:r>
          </a:p>
          <a:p>
            <a:endParaRPr lang="cs-CZ" sz="1200" b="1" dirty="0" smtClean="0"/>
          </a:p>
          <a:p>
            <a:r>
              <a:rPr lang="cs-CZ" sz="1200" b="1" dirty="0" smtClean="0">
                <a:solidFill>
                  <a:srgbClr val="0099FF"/>
                </a:solidFill>
              </a:rPr>
              <a:t>3</a:t>
            </a:r>
            <a:r>
              <a:rPr lang="cs-CZ" sz="1200" b="1" dirty="0">
                <a:solidFill>
                  <a:srgbClr val="0099FF"/>
                </a:solidFill>
              </a:rPr>
              <a:t>. Konzistentní výkon:</a:t>
            </a:r>
            <a:r>
              <a:rPr lang="cs-CZ" sz="1200" dirty="0">
                <a:solidFill>
                  <a:srgbClr val="0099FF"/>
                </a:solidFill>
              </a:rPr>
              <a:t/>
            </a:r>
            <a:br>
              <a:rPr lang="cs-CZ" sz="1200" dirty="0">
                <a:solidFill>
                  <a:srgbClr val="0099FF"/>
                </a:solidFill>
              </a:rPr>
            </a:br>
            <a:r>
              <a:rPr lang="cs-CZ" sz="1200" dirty="0"/>
              <a:t>Potažené šrouby vykazovaly konzistentnější výkon napříč více cykly dotažení, což by mohlo vést ke spolehlivějším protetickým spojením. (3)</a:t>
            </a:r>
          </a:p>
          <a:p>
            <a:pPr marL="285739" indent="-285739" defTabSz="761970">
              <a:lnSpc>
                <a:spcPct val="115000"/>
              </a:lnSpc>
              <a:spcAft>
                <a:spcPts val="667"/>
              </a:spcAft>
              <a:buFont typeface="+mj-lt"/>
              <a:buAutoNum type="arabicPeriod"/>
              <a:tabLst>
                <a:tab pos="380985" algn="l"/>
              </a:tabLst>
            </a:pPr>
            <a:endParaRPr lang="en-US" sz="1200" kern="100" dirty="0">
              <a:solidFill>
                <a:prstClr val="black">
                  <a:lumMod val="65000"/>
                  <a:lumOff val="35000"/>
                </a:prstClr>
              </a:solidFill>
              <a:latin typeface="Fira Sans Light" panose="020B0403050000020004" pitchFamily="34" charset="0"/>
              <a:ea typeface="Aptos" panose="020B0004020202020204" pitchFamily="34" charset="0"/>
              <a:cs typeface="Times New Roman" panose="02020603050405020304" pitchFamily="18" charset="0"/>
            </a:endParaRPr>
          </a:p>
          <a:p>
            <a:pPr marL="285739" indent="-285739" defTabSz="761970">
              <a:lnSpc>
                <a:spcPct val="115000"/>
              </a:lnSpc>
              <a:spcAft>
                <a:spcPts val="667"/>
              </a:spcAft>
              <a:buFont typeface="+mj-lt"/>
              <a:buAutoNum type="arabicPeriod"/>
              <a:tabLst>
                <a:tab pos="380985" algn="l"/>
              </a:tabLst>
            </a:pPr>
            <a:endParaRPr lang="en-US" sz="1167" kern="100" dirty="0">
              <a:solidFill>
                <a:prstClr val="black"/>
              </a:solidFill>
              <a:latin typeface="Fira Sans Light" panose="020B0403050000020004" pitchFamily="34" charset="0"/>
              <a:ea typeface="Aptos" panose="020B0004020202020204" pitchFamily="34" charset="0"/>
              <a:cs typeface="Times New Roman" panose="02020603050405020304" pitchFamily="18" charset="0"/>
            </a:endParaRPr>
          </a:p>
          <a:p>
            <a:pPr marL="285739" indent="-285739" defTabSz="761970">
              <a:lnSpc>
                <a:spcPct val="115000"/>
              </a:lnSpc>
              <a:spcAft>
                <a:spcPts val="667"/>
              </a:spcAft>
              <a:buFont typeface="+mj-lt"/>
              <a:buAutoNum type="arabicPeriod"/>
              <a:tabLst>
                <a:tab pos="380985" algn="l"/>
              </a:tabLst>
            </a:pPr>
            <a:endParaRPr lang="en-US" sz="1167" kern="100" dirty="0">
              <a:solidFill>
                <a:prstClr val="black"/>
              </a:solidFill>
              <a:latin typeface="Fira Sans Light" panose="020B0403050000020004" pitchFamily="34" charset="0"/>
              <a:ea typeface="Aptos" panose="020B0004020202020204" pitchFamily="34" charset="0"/>
              <a:cs typeface="Times New Roman" panose="02020603050405020304" pitchFamily="18" charset="0"/>
            </a:endParaRPr>
          </a:p>
          <a:p>
            <a:pPr marL="285739" indent="-285739" defTabSz="761970">
              <a:lnSpc>
                <a:spcPct val="115000"/>
              </a:lnSpc>
              <a:spcAft>
                <a:spcPts val="667"/>
              </a:spcAft>
              <a:buFont typeface="+mj-lt"/>
              <a:buAutoNum type="arabicPeriod"/>
              <a:tabLst>
                <a:tab pos="380985" algn="l"/>
              </a:tabLst>
            </a:pPr>
            <a:endParaRPr lang="en-US" sz="1167" kern="100" dirty="0">
              <a:solidFill>
                <a:prstClr val="black"/>
              </a:solidFill>
              <a:latin typeface="Fira Sans Light" panose="020B0403050000020004" pitchFamily="34" charset="0"/>
              <a:ea typeface="Aptos" panose="020B0004020202020204" pitchFamily="34" charset="0"/>
              <a:cs typeface="Times New Roman" panose="02020603050405020304" pitchFamily="18" charset="0"/>
            </a:endParaRPr>
          </a:p>
          <a:p>
            <a:pPr marL="285739" indent="-285739" defTabSz="761970">
              <a:lnSpc>
                <a:spcPct val="115000"/>
              </a:lnSpc>
              <a:spcAft>
                <a:spcPts val="667"/>
              </a:spcAft>
              <a:buFont typeface="+mj-lt"/>
              <a:buAutoNum type="arabicPeriod"/>
              <a:tabLst>
                <a:tab pos="380985" algn="l"/>
              </a:tabLst>
            </a:pPr>
            <a:endParaRPr lang="en-US" sz="1167" kern="100" dirty="0">
              <a:solidFill>
                <a:prstClr val="black"/>
              </a:solidFill>
              <a:latin typeface="Fira Sans Light" panose="020B0403050000020004" pitchFamily="34" charset="0"/>
              <a:ea typeface="Aptos" panose="020B0004020202020204" pitchFamily="34" charset="0"/>
              <a:cs typeface="Times New Roman" panose="02020603050405020304" pitchFamily="18" charset="0"/>
            </a:endParaRPr>
          </a:p>
          <a:p>
            <a:pPr defTabSz="761970">
              <a:lnSpc>
                <a:spcPct val="115000"/>
              </a:lnSpc>
              <a:spcAft>
                <a:spcPts val="667"/>
              </a:spcAft>
              <a:tabLst>
                <a:tab pos="380985" algn="l"/>
              </a:tabLst>
            </a:pPr>
            <a:endParaRPr lang="en-US" sz="1167" kern="100" dirty="0">
              <a:solidFill>
                <a:prstClr val="black"/>
              </a:solidFill>
              <a:latin typeface="Fira Sans Light" panose="020B0403050000020004" pitchFamily="34" charset="0"/>
              <a:ea typeface="Aptos" panose="020B0004020202020204" pitchFamily="34" charset="0"/>
              <a:cs typeface="Times New Roman" panose="02020603050405020304" pitchFamily="18" charset="0"/>
            </a:endParaRPr>
          </a:p>
          <a:p>
            <a:r>
              <a:rPr lang="cs-CZ" sz="1000" b="1" dirty="0">
                <a:solidFill>
                  <a:srgbClr val="0099FF"/>
                </a:solidFill>
              </a:rPr>
              <a:t>(1)(2)(3)</a:t>
            </a:r>
            <a:r>
              <a:rPr lang="cs-CZ" sz="1000" dirty="0"/>
              <a:t> Vliv materiálů </a:t>
            </a:r>
            <a:r>
              <a:rPr lang="cs-CZ" sz="1000" dirty="0" err="1"/>
              <a:t>abutmentu</a:t>
            </a:r>
            <a:r>
              <a:rPr lang="cs-CZ" sz="1000" dirty="0"/>
              <a:t> na stabilitu spoje mezi implantátem a </a:t>
            </a:r>
            <a:r>
              <a:rPr lang="cs-CZ" sz="1000" dirty="0" err="1"/>
              <a:t>abutmentem</a:t>
            </a:r>
            <a:r>
              <a:rPr lang="cs-CZ" sz="1000" dirty="0"/>
              <a:t> u implantátových systémů s vnitřním kuželovým spojením.</a:t>
            </a:r>
          </a:p>
          <a:p>
            <a:r>
              <a:rPr lang="cs-CZ" sz="1000" b="1" dirty="0">
                <a:solidFill>
                  <a:srgbClr val="0099FF"/>
                </a:solidFill>
              </a:rPr>
              <a:t>Autoři:</a:t>
            </a:r>
            <a:r>
              <a:rPr lang="cs-CZ" sz="1000" dirty="0"/>
              <a:t/>
            </a:r>
            <a:br>
              <a:rPr lang="cs-CZ" sz="1000" dirty="0"/>
            </a:br>
            <a:r>
              <a:rPr lang="cs-CZ" sz="1000" dirty="0" err="1"/>
              <a:t>Jae-Young</a:t>
            </a:r>
            <a:r>
              <a:rPr lang="cs-CZ" sz="1000" dirty="0"/>
              <a:t> Jo, </a:t>
            </a:r>
            <a:r>
              <a:rPr lang="cs-CZ" sz="1000" dirty="0" err="1"/>
              <a:t>Dong-Seok</a:t>
            </a:r>
            <a:r>
              <a:rPr lang="cs-CZ" sz="1000" dirty="0"/>
              <a:t> </a:t>
            </a:r>
            <a:r>
              <a:rPr lang="cs-CZ" sz="1000" dirty="0" err="1"/>
              <a:t>Yang</a:t>
            </a:r>
            <a:r>
              <a:rPr lang="cs-CZ" sz="1000" dirty="0"/>
              <a:t>, Jung-</a:t>
            </a:r>
            <a:r>
              <a:rPr lang="cs-CZ" sz="1000" dirty="0" err="1"/>
              <a:t>Bo</a:t>
            </a:r>
            <a:r>
              <a:rPr lang="cs-CZ" sz="1000" dirty="0"/>
              <a:t> </a:t>
            </a:r>
            <a:r>
              <a:rPr lang="cs-CZ" sz="1000" dirty="0" err="1"/>
              <a:t>Huh</a:t>
            </a:r>
            <a:r>
              <a:rPr lang="cs-CZ" sz="1000" dirty="0"/>
              <a:t>, </a:t>
            </a:r>
            <a:r>
              <a:rPr lang="cs-CZ" sz="1000" dirty="0" err="1"/>
              <a:t>Jae-Chan</a:t>
            </a:r>
            <a:r>
              <a:rPr lang="cs-CZ" sz="1000" dirty="0"/>
              <a:t> </a:t>
            </a:r>
            <a:r>
              <a:rPr lang="cs-CZ" sz="1000" dirty="0" err="1"/>
              <a:t>Heo</a:t>
            </a:r>
            <a:r>
              <a:rPr lang="cs-CZ" sz="1000" dirty="0"/>
              <a:t>, Mi-Jung </a:t>
            </a:r>
            <a:r>
              <a:rPr lang="cs-CZ" sz="1000" dirty="0" err="1"/>
              <a:t>Yun</a:t>
            </a:r>
            <a:r>
              <a:rPr lang="cs-CZ" sz="1000" dirty="0"/>
              <a:t>, </a:t>
            </a:r>
            <a:r>
              <a:rPr lang="cs-CZ" sz="1000" dirty="0" err="1"/>
              <a:t>Chang-Mo</a:t>
            </a:r>
            <a:r>
              <a:rPr lang="cs-CZ" sz="1000" dirty="0"/>
              <a:t> </a:t>
            </a:r>
            <a:r>
              <a:rPr lang="cs-CZ" sz="1000" dirty="0" err="1"/>
              <a:t>Jeong</a:t>
            </a:r>
            <a:r>
              <a:rPr lang="cs-CZ" sz="1000" dirty="0"/>
              <a:t/>
            </a:r>
            <a:br>
              <a:rPr lang="cs-CZ" sz="1000" dirty="0"/>
            </a:br>
            <a:r>
              <a:rPr lang="cs-CZ" sz="1000" b="1" dirty="0"/>
              <a:t>Oddělení protetiky, Stomatologická fakulta, </a:t>
            </a:r>
            <a:r>
              <a:rPr lang="cs-CZ" sz="1000" b="1" dirty="0" err="1"/>
              <a:t>Pusanská</a:t>
            </a:r>
            <a:r>
              <a:rPr lang="cs-CZ" sz="1000" b="1" dirty="0"/>
              <a:t> národní univerzita, </a:t>
            </a:r>
            <a:r>
              <a:rPr lang="cs-CZ" sz="1000" b="1" dirty="0" err="1"/>
              <a:t>Yangsan</a:t>
            </a:r>
            <a:r>
              <a:rPr lang="cs-CZ" sz="1000" b="1" dirty="0"/>
              <a:t>, Jižní Korea</a:t>
            </a:r>
            <a:endParaRPr lang="cs-CZ" sz="1000" dirty="0"/>
          </a:p>
          <a:p>
            <a:pPr defTabSz="761970">
              <a:lnSpc>
                <a:spcPct val="115000"/>
              </a:lnSpc>
              <a:spcAft>
                <a:spcPts val="667"/>
              </a:spcAft>
              <a:tabLst>
                <a:tab pos="380985" algn="l"/>
              </a:tabLst>
            </a:pPr>
            <a:endParaRPr lang="es-ES" sz="1167"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defTabSz="761970">
              <a:lnSpc>
                <a:spcPct val="115000"/>
              </a:lnSpc>
              <a:spcAft>
                <a:spcPts val="667"/>
              </a:spcAft>
            </a:pPr>
            <a:endParaRPr lang="es-ES" sz="917" kern="100" dirty="0">
              <a:solidFill>
                <a:srgbClr val="00B0F0"/>
              </a:solidFill>
              <a:latin typeface="Aptos" panose="020B0004020202020204" pitchFamily="34" charset="0"/>
              <a:ea typeface="Aptos" panose="020B000402020202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6E76A0DF-3AFE-4FC2-7337-B685B78E9A68}"/>
              </a:ext>
            </a:extLst>
          </p:cNvPr>
          <p:cNvSpPr/>
          <p:nvPr/>
        </p:nvSpPr>
        <p:spPr>
          <a:xfrm>
            <a:off x="0" y="0"/>
            <a:ext cx="2032000" cy="6858000"/>
          </a:xfrm>
          <a:prstGeom prst="rect">
            <a:avLst/>
          </a:prstGeom>
          <a:solidFill>
            <a:srgbClr val="009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s-ES" sz="1500">
              <a:solidFill>
                <a:srgbClr val="00B0F0"/>
              </a:solidFill>
              <a:latin typeface="Calibri" panose="020F0502020204030204"/>
            </a:endParaRPr>
          </a:p>
        </p:txBody>
      </p:sp>
      <p:sp>
        <p:nvSpPr>
          <p:cNvPr id="3" name="Text 0">
            <a:extLst>
              <a:ext uri="{FF2B5EF4-FFF2-40B4-BE49-F238E27FC236}">
                <a16:creationId xmlns:a16="http://schemas.microsoft.com/office/drawing/2014/main" id="{735BC21C-9938-1E52-1955-78B037744B4D}"/>
              </a:ext>
            </a:extLst>
          </p:cNvPr>
          <p:cNvSpPr/>
          <p:nvPr/>
        </p:nvSpPr>
        <p:spPr>
          <a:xfrm rot="16200000">
            <a:off x="-1086556" y="1755659"/>
            <a:ext cx="4205111" cy="1632183"/>
          </a:xfrm>
          <a:prstGeom prst="rect">
            <a:avLst/>
          </a:prstGeom>
          <a:noFill/>
          <a:ln/>
        </p:spPr>
        <p:txBody>
          <a:bodyPr wrap="square" lIns="0" tIns="0" rIns="0" bIns="0" rtlCol="0" anchor="t"/>
          <a:lstStyle/>
          <a:p>
            <a:pPr algn="r" defTabSz="761970"/>
            <a:r>
              <a:rPr lang="en-US" sz="5500" dirty="0">
                <a:solidFill>
                  <a:prstClr val="white"/>
                </a:solidFill>
                <a:latin typeface="Fira Sans SemiBold" panose="020B0603050000020004" pitchFamily="34" charset="0"/>
                <a:ea typeface="Saira Medium" pitchFamily="34" charset="-122"/>
                <a:cs typeface="Saira Medium" pitchFamily="34" charset="-120"/>
              </a:rPr>
              <a:t>BLC</a:t>
            </a:r>
          </a:p>
          <a:p>
            <a:pPr algn="r" defTabSz="761970"/>
            <a:r>
              <a:rPr lang="cs-CZ" sz="5500" dirty="0" smtClean="0">
                <a:solidFill>
                  <a:prstClr val="white"/>
                </a:solidFill>
                <a:latin typeface="Fira Sans SemiBold" panose="020B0603050000020004" pitchFamily="34" charset="0"/>
                <a:ea typeface="Saira Medium" pitchFamily="34" charset="-122"/>
                <a:cs typeface="Saira Medium" pitchFamily="34" charset="-120"/>
              </a:rPr>
              <a:t>Šrouby</a:t>
            </a:r>
            <a:endParaRPr lang="en-US" sz="5500" dirty="0">
              <a:solidFill>
                <a:prstClr val="white"/>
              </a:solidFill>
              <a:latin typeface="Fira Sans SemiBold" panose="020B0603050000020004" pitchFamily="34" charset="0"/>
              <a:ea typeface="Saira Medium" pitchFamily="34" charset="-122"/>
              <a:cs typeface="Saira Medium" pitchFamily="34" charset="-120"/>
            </a:endParaRPr>
          </a:p>
          <a:p>
            <a:pPr algn="r" defTabSz="761970"/>
            <a:endParaRPr lang="en-US" sz="5500" dirty="0">
              <a:solidFill>
                <a:prstClr val="white"/>
              </a:solidFill>
              <a:latin typeface="Fira Sans SemiBold" panose="020B0603050000020004" pitchFamily="34" charset="0"/>
            </a:endParaRPr>
          </a:p>
        </p:txBody>
      </p:sp>
      <p:sp>
        <p:nvSpPr>
          <p:cNvPr id="6" name="CuadroTexto 5">
            <a:extLst>
              <a:ext uri="{FF2B5EF4-FFF2-40B4-BE49-F238E27FC236}">
                <a16:creationId xmlns:a16="http://schemas.microsoft.com/office/drawing/2014/main" id="{A8A9E121-9FFE-6B5E-D227-153D484058EA}"/>
              </a:ext>
            </a:extLst>
          </p:cNvPr>
          <p:cNvSpPr txBox="1"/>
          <p:nvPr/>
        </p:nvSpPr>
        <p:spPr>
          <a:xfrm>
            <a:off x="2476500" y="368359"/>
            <a:ext cx="6794500" cy="656655"/>
          </a:xfrm>
          <a:prstGeom prst="rect">
            <a:avLst/>
          </a:prstGeom>
          <a:noFill/>
        </p:spPr>
        <p:txBody>
          <a:bodyPr wrap="square" rtlCol="0">
            <a:spAutoFit/>
          </a:bodyPr>
          <a:lstStyle/>
          <a:p>
            <a:pPr defTabSz="761970"/>
            <a:r>
              <a:rPr lang="en-US" sz="3667" dirty="0">
                <a:solidFill>
                  <a:srgbClr val="00B0F0"/>
                </a:solidFill>
                <a:latin typeface="Fira Sans Medium" panose="020B0603050000020004" pitchFamily="34" charset="0"/>
              </a:rPr>
              <a:t>Why choose </a:t>
            </a:r>
            <a:r>
              <a:rPr lang="es-ES" sz="3667" dirty="0" err="1">
                <a:solidFill>
                  <a:srgbClr val="00B0F0"/>
                </a:solidFill>
                <a:latin typeface="Fira Sans Medium italic" panose="020B0603050000020004" pitchFamily="34" charset="0"/>
              </a:rPr>
              <a:t>ipd</a:t>
            </a:r>
            <a:r>
              <a:rPr lang="en-US" sz="3667" dirty="0">
                <a:solidFill>
                  <a:srgbClr val="00B0F0"/>
                </a:solidFill>
                <a:latin typeface="Fira Sans Medium" panose="020B0603050000020004" pitchFamily="34" charset="0"/>
              </a:rPr>
              <a:t> BLC </a:t>
            </a:r>
            <a:r>
              <a:rPr lang="en-US" sz="3667" dirty="0" smtClean="0">
                <a:solidFill>
                  <a:srgbClr val="00B0F0"/>
                </a:solidFill>
                <a:latin typeface="Fira Sans Medium" panose="020B0603050000020004" pitchFamily="34" charset="0"/>
              </a:rPr>
              <a:t>screw?</a:t>
            </a:r>
            <a:endParaRPr lang="es-ES" sz="3667" dirty="0">
              <a:solidFill>
                <a:srgbClr val="00B0F0"/>
              </a:solidFill>
              <a:latin typeface="Fira Sans Medium" panose="020B0603050000020004" pitchFamily="34" charset="0"/>
            </a:endParaRPr>
          </a:p>
        </p:txBody>
      </p:sp>
      <p:pic>
        <p:nvPicPr>
          <p:cNvPr id="8" name="Imagen 7" descr="Imagen que contiene Icono&#10;&#10;Descripción generada automáticamente">
            <a:extLst>
              <a:ext uri="{FF2B5EF4-FFF2-40B4-BE49-F238E27FC236}">
                <a16:creationId xmlns:a16="http://schemas.microsoft.com/office/drawing/2014/main" id="{E014F847-1F77-EB67-6D4C-9CCF4F6A1FA0}"/>
              </a:ext>
            </a:extLst>
          </p:cNvPr>
          <p:cNvPicPr>
            <a:picLocks noChangeAspect="1"/>
          </p:cNvPicPr>
          <p:nvPr/>
        </p:nvPicPr>
        <p:blipFill>
          <a:blip r:embed="rId3"/>
          <a:stretch>
            <a:fillRect/>
          </a:stretch>
        </p:blipFill>
        <p:spPr>
          <a:xfrm>
            <a:off x="10575474" y="253999"/>
            <a:ext cx="1074053" cy="869920"/>
          </a:xfrm>
          <a:prstGeom prst="rect">
            <a:avLst/>
          </a:prstGeom>
        </p:spPr>
      </p:pic>
      <p:pic>
        <p:nvPicPr>
          <p:cNvPr id="9" name="Imagen 8" descr="Imagen que contiene oscuro, frente, luz, iluminado&#10;&#10;El contenido generado por IA puede ser incorrecto.">
            <a:extLst>
              <a:ext uri="{FF2B5EF4-FFF2-40B4-BE49-F238E27FC236}">
                <a16:creationId xmlns:a16="http://schemas.microsoft.com/office/drawing/2014/main" id="{47A80535-42F8-FA1E-06D2-1E6868AE0E9D}"/>
              </a:ext>
            </a:extLst>
          </p:cNvPr>
          <p:cNvPicPr>
            <a:picLocks noChangeAspect="1"/>
          </p:cNvPicPr>
          <p:nvPr/>
        </p:nvPicPr>
        <p:blipFill>
          <a:blip r:embed="rId4"/>
          <a:stretch>
            <a:fillRect/>
          </a:stretch>
        </p:blipFill>
        <p:spPr>
          <a:xfrm>
            <a:off x="357854" y="5293619"/>
            <a:ext cx="1316288" cy="1316288"/>
          </a:xfrm>
          <a:prstGeom prst="rect">
            <a:avLst/>
          </a:prstGeom>
        </p:spPr>
      </p:pic>
      <p:grpSp>
        <p:nvGrpSpPr>
          <p:cNvPr id="11" name="Grupo 10">
            <a:extLst>
              <a:ext uri="{FF2B5EF4-FFF2-40B4-BE49-F238E27FC236}">
                <a16:creationId xmlns:a16="http://schemas.microsoft.com/office/drawing/2014/main" id="{3EDED91A-CE23-9E89-6090-AE3C5C780BCA}"/>
              </a:ext>
            </a:extLst>
          </p:cNvPr>
          <p:cNvGrpSpPr/>
          <p:nvPr/>
        </p:nvGrpSpPr>
        <p:grpSpPr>
          <a:xfrm>
            <a:off x="8266918" y="2158999"/>
            <a:ext cx="4172042" cy="3792763"/>
            <a:chOff x="8266918" y="2158999"/>
            <a:chExt cx="4172042" cy="3792763"/>
          </a:xfrm>
        </p:grpSpPr>
        <p:pic>
          <p:nvPicPr>
            <p:cNvPr id="13" name="Imagen 12" descr="Imagen en blanco y negro&#10;&#10;El contenido generado por IA puede ser incorrecto.">
              <a:extLst>
                <a:ext uri="{FF2B5EF4-FFF2-40B4-BE49-F238E27FC236}">
                  <a16:creationId xmlns:a16="http://schemas.microsoft.com/office/drawing/2014/main" id="{EDB73044-C974-3014-833C-1732093E8F87}"/>
                </a:ext>
              </a:extLst>
            </p:cNvPr>
            <p:cNvPicPr>
              <a:picLocks noChangeAspect="1"/>
            </p:cNvPicPr>
            <p:nvPr/>
          </p:nvPicPr>
          <p:blipFill>
            <a:blip r:embed="rId5"/>
            <a:stretch>
              <a:fillRect/>
            </a:stretch>
          </p:blipFill>
          <p:spPr>
            <a:xfrm>
              <a:off x="8646197" y="2158999"/>
              <a:ext cx="3792763" cy="3792763"/>
            </a:xfrm>
            <a:prstGeom prst="rect">
              <a:avLst/>
            </a:prstGeom>
          </p:spPr>
        </p:pic>
        <p:pic>
          <p:nvPicPr>
            <p:cNvPr id="14" name="Imagen 13" descr="Imagen que contiene estructuras metálicas, oscuro, luz, tabla&#10;&#10;El contenido generado por IA puede ser incorrecto.">
              <a:extLst>
                <a:ext uri="{FF2B5EF4-FFF2-40B4-BE49-F238E27FC236}">
                  <a16:creationId xmlns:a16="http://schemas.microsoft.com/office/drawing/2014/main" id="{6BD67965-FE99-30FC-346A-13254A9FE4FB}"/>
                </a:ext>
              </a:extLst>
            </p:cNvPr>
            <p:cNvPicPr>
              <a:picLocks noChangeAspect="1"/>
            </p:cNvPicPr>
            <p:nvPr/>
          </p:nvPicPr>
          <p:blipFill>
            <a:blip r:embed="rId6"/>
            <a:stretch>
              <a:fillRect/>
            </a:stretch>
          </p:blipFill>
          <p:spPr>
            <a:xfrm>
              <a:off x="8266918" y="3324523"/>
              <a:ext cx="2409558" cy="2409558"/>
            </a:xfrm>
            <a:prstGeom prst="rect">
              <a:avLst/>
            </a:prstGeom>
          </p:spPr>
        </p:pic>
      </p:grpSp>
    </p:spTree>
    <p:extLst>
      <p:ext uri="{BB962C8B-B14F-4D97-AF65-F5344CB8AC3E}">
        <p14:creationId xmlns:p14="http://schemas.microsoft.com/office/powerpoint/2010/main" val="216809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F1C7-D2CD-A1BC-5F35-EDCB54ECD015}"/>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82ACAB01-C6D2-0DE5-AACE-512A5BEC2248}"/>
              </a:ext>
            </a:extLst>
          </p:cNvPr>
          <p:cNvSpPr/>
          <p:nvPr/>
        </p:nvSpPr>
        <p:spPr>
          <a:xfrm>
            <a:off x="0" y="0"/>
            <a:ext cx="2032000" cy="6858000"/>
          </a:xfrm>
          <a:prstGeom prst="rect">
            <a:avLst/>
          </a:prstGeom>
          <a:solidFill>
            <a:srgbClr val="009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s-ES" sz="1500">
              <a:solidFill>
                <a:srgbClr val="00B0F0"/>
              </a:solidFill>
              <a:latin typeface="Calibri" panose="020F0502020204030204"/>
            </a:endParaRPr>
          </a:p>
        </p:txBody>
      </p:sp>
      <p:sp>
        <p:nvSpPr>
          <p:cNvPr id="3" name="Text 0">
            <a:extLst>
              <a:ext uri="{FF2B5EF4-FFF2-40B4-BE49-F238E27FC236}">
                <a16:creationId xmlns:a16="http://schemas.microsoft.com/office/drawing/2014/main" id="{EDE3FB20-0285-5B39-1B63-2E9C91F55D87}"/>
              </a:ext>
            </a:extLst>
          </p:cNvPr>
          <p:cNvSpPr/>
          <p:nvPr/>
        </p:nvSpPr>
        <p:spPr>
          <a:xfrm rot="16200000">
            <a:off x="-1086556" y="1755659"/>
            <a:ext cx="4205111" cy="1632183"/>
          </a:xfrm>
          <a:prstGeom prst="rect">
            <a:avLst/>
          </a:prstGeom>
          <a:noFill/>
          <a:ln/>
        </p:spPr>
        <p:txBody>
          <a:bodyPr wrap="square" lIns="0" tIns="0" rIns="0" bIns="0" rtlCol="0" anchor="t"/>
          <a:lstStyle/>
          <a:p>
            <a:pPr algn="r" defTabSz="761970"/>
            <a:r>
              <a:rPr lang="en-US" sz="5500" dirty="0">
                <a:solidFill>
                  <a:prstClr val="white"/>
                </a:solidFill>
                <a:latin typeface="Fira Sans SemiBold" panose="020B0603050000020004" pitchFamily="34" charset="0"/>
                <a:ea typeface="Saira Medium" pitchFamily="34" charset="-122"/>
                <a:cs typeface="Saira Medium" pitchFamily="34" charset="-120"/>
              </a:rPr>
              <a:t>BLC</a:t>
            </a:r>
          </a:p>
          <a:p>
            <a:pPr algn="r" defTabSz="761970"/>
            <a:r>
              <a:rPr lang="cs-CZ" sz="5500" dirty="0" smtClean="0">
                <a:solidFill>
                  <a:prstClr val="white"/>
                </a:solidFill>
                <a:latin typeface="Fira Sans SemiBold" panose="020B0603050000020004" pitchFamily="34" charset="0"/>
                <a:ea typeface="Saira Medium" pitchFamily="34" charset="-122"/>
                <a:cs typeface="Saira Medium" pitchFamily="34" charset="-120"/>
              </a:rPr>
              <a:t>Šrouby</a:t>
            </a:r>
            <a:endParaRPr lang="en-US" sz="5500" dirty="0">
              <a:solidFill>
                <a:prstClr val="white"/>
              </a:solidFill>
              <a:latin typeface="Fira Sans SemiBold" panose="020B0603050000020004" pitchFamily="34" charset="0"/>
              <a:ea typeface="Saira Medium" pitchFamily="34" charset="-122"/>
              <a:cs typeface="Saira Medium" pitchFamily="34" charset="-120"/>
            </a:endParaRPr>
          </a:p>
          <a:p>
            <a:pPr algn="r" defTabSz="761970"/>
            <a:endParaRPr lang="en-US" sz="5500" dirty="0">
              <a:solidFill>
                <a:prstClr val="white"/>
              </a:solidFill>
              <a:latin typeface="Fira Sans SemiBold" panose="020B0603050000020004" pitchFamily="34" charset="0"/>
            </a:endParaRPr>
          </a:p>
        </p:txBody>
      </p:sp>
      <p:sp>
        <p:nvSpPr>
          <p:cNvPr id="6" name="CuadroTexto 5">
            <a:extLst>
              <a:ext uri="{FF2B5EF4-FFF2-40B4-BE49-F238E27FC236}">
                <a16:creationId xmlns:a16="http://schemas.microsoft.com/office/drawing/2014/main" id="{20B728EB-529C-6BB3-A4D6-4BEF7CCDFD49}"/>
              </a:ext>
            </a:extLst>
          </p:cNvPr>
          <p:cNvSpPr txBox="1"/>
          <p:nvPr/>
        </p:nvSpPr>
        <p:spPr>
          <a:xfrm>
            <a:off x="2476499" y="368359"/>
            <a:ext cx="4134694" cy="656655"/>
          </a:xfrm>
          <a:prstGeom prst="rect">
            <a:avLst/>
          </a:prstGeom>
          <a:noFill/>
        </p:spPr>
        <p:txBody>
          <a:bodyPr wrap="square" rtlCol="0">
            <a:spAutoFit/>
          </a:bodyPr>
          <a:lstStyle/>
          <a:p>
            <a:pPr defTabSz="761970"/>
            <a:r>
              <a:rPr lang="cs-CZ" sz="3667" dirty="0" smtClean="0">
                <a:solidFill>
                  <a:srgbClr val="00B0F0"/>
                </a:solidFill>
                <a:latin typeface="Fira Sans Medium" panose="020B0603050000020004" pitchFamily="34" charset="0"/>
              </a:rPr>
              <a:t>Seznam položek</a:t>
            </a:r>
            <a:endParaRPr lang="es-ES" sz="3667" dirty="0">
              <a:solidFill>
                <a:srgbClr val="00B0F0"/>
              </a:solidFill>
              <a:latin typeface="Fira Sans Medium" panose="020B0603050000020004" pitchFamily="34" charset="0"/>
            </a:endParaRPr>
          </a:p>
        </p:txBody>
      </p:sp>
      <p:pic>
        <p:nvPicPr>
          <p:cNvPr id="8" name="Imagen 7" descr="Imagen que contiene Icono&#10;&#10;Descripción generada automáticamente">
            <a:extLst>
              <a:ext uri="{FF2B5EF4-FFF2-40B4-BE49-F238E27FC236}">
                <a16:creationId xmlns:a16="http://schemas.microsoft.com/office/drawing/2014/main" id="{7978A4AF-C6ED-9B95-747D-20BC396F657D}"/>
              </a:ext>
            </a:extLst>
          </p:cNvPr>
          <p:cNvPicPr>
            <a:picLocks noChangeAspect="1"/>
          </p:cNvPicPr>
          <p:nvPr/>
        </p:nvPicPr>
        <p:blipFill>
          <a:blip r:embed="rId3"/>
          <a:stretch>
            <a:fillRect/>
          </a:stretch>
        </p:blipFill>
        <p:spPr>
          <a:xfrm>
            <a:off x="10575474" y="253999"/>
            <a:ext cx="1074053" cy="869920"/>
          </a:xfrm>
          <a:prstGeom prst="rect">
            <a:avLst/>
          </a:prstGeom>
        </p:spPr>
      </p:pic>
      <p:graphicFrame>
        <p:nvGraphicFramePr>
          <p:cNvPr id="17" name="Tabla 16">
            <a:extLst>
              <a:ext uri="{FF2B5EF4-FFF2-40B4-BE49-F238E27FC236}">
                <a16:creationId xmlns:a16="http://schemas.microsoft.com/office/drawing/2014/main" id="{FC4846BB-645D-FE2B-6F6D-BB0F39DA7D85}"/>
              </a:ext>
            </a:extLst>
          </p:cNvPr>
          <p:cNvGraphicFramePr>
            <a:graphicFrameLocks noGrp="1"/>
          </p:cNvGraphicFramePr>
          <p:nvPr>
            <p:extLst>
              <p:ext uri="{D42A27DB-BD31-4B8C-83A1-F6EECF244321}">
                <p14:modId xmlns:p14="http://schemas.microsoft.com/office/powerpoint/2010/main" val="1038466300"/>
              </p:ext>
            </p:extLst>
          </p:nvPr>
        </p:nvGraphicFramePr>
        <p:xfrm>
          <a:off x="2476500" y="1147489"/>
          <a:ext cx="9053514" cy="5342152"/>
        </p:xfrm>
        <a:graphic>
          <a:graphicData uri="http://schemas.openxmlformats.org/drawingml/2006/table">
            <a:tbl>
              <a:tblPr/>
              <a:tblGrid>
                <a:gridCol w="1508919">
                  <a:extLst>
                    <a:ext uri="{9D8B030D-6E8A-4147-A177-3AD203B41FA5}">
                      <a16:colId xmlns:a16="http://schemas.microsoft.com/office/drawing/2014/main" val="1891642016"/>
                    </a:ext>
                  </a:extLst>
                </a:gridCol>
                <a:gridCol w="1508919">
                  <a:extLst>
                    <a:ext uri="{9D8B030D-6E8A-4147-A177-3AD203B41FA5}">
                      <a16:colId xmlns:a16="http://schemas.microsoft.com/office/drawing/2014/main" val="3480701870"/>
                    </a:ext>
                  </a:extLst>
                </a:gridCol>
                <a:gridCol w="1508919">
                  <a:extLst>
                    <a:ext uri="{9D8B030D-6E8A-4147-A177-3AD203B41FA5}">
                      <a16:colId xmlns:a16="http://schemas.microsoft.com/office/drawing/2014/main" val="2037618993"/>
                    </a:ext>
                  </a:extLst>
                </a:gridCol>
                <a:gridCol w="1508919">
                  <a:extLst>
                    <a:ext uri="{9D8B030D-6E8A-4147-A177-3AD203B41FA5}">
                      <a16:colId xmlns:a16="http://schemas.microsoft.com/office/drawing/2014/main" val="912973651"/>
                    </a:ext>
                  </a:extLst>
                </a:gridCol>
                <a:gridCol w="1508919">
                  <a:extLst>
                    <a:ext uri="{9D8B030D-6E8A-4147-A177-3AD203B41FA5}">
                      <a16:colId xmlns:a16="http://schemas.microsoft.com/office/drawing/2014/main" val="3421072780"/>
                    </a:ext>
                  </a:extLst>
                </a:gridCol>
                <a:gridCol w="1508919">
                  <a:extLst>
                    <a:ext uri="{9D8B030D-6E8A-4147-A177-3AD203B41FA5}">
                      <a16:colId xmlns:a16="http://schemas.microsoft.com/office/drawing/2014/main" val="2266047101"/>
                    </a:ext>
                  </a:extLst>
                </a:gridCol>
              </a:tblGrid>
              <a:tr h="281164">
                <a:tc>
                  <a:txBody>
                    <a:bodyPr/>
                    <a:lstStyle/>
                    <a:p>
                      <a:pPr algn="ctr" fontAlgn="ctr"/>
                      <a:r>
                        <a:rPr lang="es-ES" sz="800" b="0" i="0" u="none" strike="noStrike" dirty="0">
                          <a:solidFill>
                            <a:srgbClr val="000000"/>
                          </a:solidFill>
                          <a:effectLst/>
                          <a:latin typeface="Fira Sans Medium" panose="020B0603050000020004" pitchFamily="34" charset="0"/>
                        </a:rPr>
                        <a:t>Ref.</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ES" sz="800" b="0" i="0" u="none" strike="noStrike">
                          <a:solidFill>
                            <a:srgbClr val="000000"/>
                          </a:solidFill>
                          <a:effectLst/>
                          <a:latin typeface="Fira Sans Medium" panose="020B0603050000020004" pitchFamily="34" charset="0"/>
                        </a:rPr>
                        <a:t>Brand</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ES" sz="800" b="0" i="0" u="none" strike="noStrike">
                          <a:solidFill>
                            <a:srgbClr val="000000"/>
                          </a:solidFill>
                          <a:effectLst/>
                          <a:latin typeface="Fira Sans Medium" panose="020B0603050000020004" pitchFamily="34" charset="0"/>
                        </a:rPr>
                        <a:t>System</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ES" sz="800" b="0" i="0" u="none" strike="noStrike">
                          <a:solidFill>
                            <a:srgbClr val="000000"/>
                          </a:solidFill>
                          <a:effectLst/>
                          <a:latin typeface="Fira Sans Medium" panose="020B0603050000020004" pitchFamily="34" charset="0"/>
                        </a:rPr>
                        <a:t>Product type</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ES" sz="800" b="0" i="0" u="none" strike="noStrike" dirty="0" err="1">
                          <a:solidFill>
                            <a:srgbClr val="000000"/>
                          </a:solidFill>
                          <a:effectLst/>
                          <a:latin typeface="Fira Sans Medium" panose="020B0603050000020004" pitchFamily="34" charset="0"/>
                        </a:rPr>
                        <a:t>Description</a:t>
                      </a:r>
                      <a:endParaRPr lang="es-ES" sz="800" b="0" i="0" u="none" strike="noStrike" dirty="0">
                        <a:solidFill>
                          <a:srgbClr val="000000"/>
                        </a:solidFill>
                        <a:effectLst/>
                        <a:latin typeface="Fira Sans Medium" panose="020B0603050000020004" pitchFamily="34" charset="0"/>
                      </a:endParaRP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ES" sz="800" b="0" i="0" u="none" strike="noStrike">
                          <a:solidFill>
                            <a:srgbClr val="000000"/>
                          </a:solidFill>
                          <a:effectLst/>
                          <a:latin typeface="Fira Sans Medium" panose="020B0603050000020004" pitchFamily="34" charset="0"/>
                        </a:rPr>
                        <a:t>Platform</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834757106"/>
                  </a:ext>
                </a:extLst>
              </a:tr>
              <a:tr h="140583">
                <a:tc>
                  <a:txBody>
                    <a:bodyPr/>
                    <a:lstStyle/>
                    <a:p>
                      <a:pPr algn="ctr" fontAlgn="b"/>
                      <a:r>
                        <a:rPr lang="es-ES" sz="800" b="0" i="0" u="none" strike="noStrike" dirty="0">
                          <a:solidFill>
                            <a:srgbClr val="000000"/>
                          </a:solidFill>
                          <a:effectLst/>
                          <a:latin typeface="Fira Sans Light" panose="020B0403050000020004" pitchFamily="34" charset="0"/>
                        </a:rPr>
                        <a:t>IPD/1A-TR-00/BLC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Global D®</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In-Kone® </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 Screw BLC RP</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RP</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7086704"/>
                  </a:ext>
                </a:extLst>
              </a:tr>
              <a:tr h="140583">
                <a:tc>
                  <a:txBody>
                    <a:bodyPr/>
                    <a:lstStyle/>
                    <a:p>
                      <a:pPr algn="ctr" fontAlgn="b"/>
                      <a:r>
                        <a:rPr lang="es-ES" sz="800" b="0" i="0" u="none" strike="noStrike">
                          <a:solidFill>
                            <a:srgbClr val="000000"/>
                          </a:solidFill>
                          <a:effectLst/>
                          <a:latin typeface="Fira Sans Light" panose="020B0403050000020004" pitchFamily="34" charset="0"/>
                        </a:rPr>
                        <a:t>IPD/2A-TR-00/BLC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Anthogyr® </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Axiom® BL</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 Screw BLC RP</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RP</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61235844"/>
                  </a:ext>
                </a:extLst>
              </a:tr>
              <a:tr h="140583">
                <a:tc>
                  <a:txBody>
                    <a:bodyPr/>
                    <a:lstStyle/>
                    <a:p>
                      <a:pPr algn="ctr" fontAlgn="b"/>
                      <a:r>
                        <a:rPr lang="es-ES" sz="800" b="0" i="0" u="none" strike="noStrike">
                          <a:solidFill>
                            <a:srgbClr val="000000"/>
                          </a:solidFill>
                          <a:effectLst/>
                          <a:latin typeface="Fira Sans Light" panose="020B0403050000020004" pitchFamily="34" charset="0"/>
                        </a:rPr>
                        <a:t>IPD/3A-TR-00/BLC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Galimplant® </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Multi-posición</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3,8</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Ø 3,8</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528844"/>
                  </a:ext>
                </a:extLst>
              </a:tr>
              <a:tr h="140583">
                <a:tc>
                  <a:txBody>
                    <a:bodyPr/>
                    <a:lstStyle/>
                    <a:p>
                      <a:pPr algn="ctr" fontAlgn="b"/>
                      <a:r>
                        <a:rPr lang="es-ES" sz="800" b="0" i="0" u="none" strike="noStrike" dirty="0">
                          <a:solidFill>
                            <a:srgbClr val="000000"/>
                          </a:solidFill>
                          <a:effectLst/>
                          <a:latin typeface="Fira Sans Light" panose="020B0403050000020004" pitchFamily="34" charset="0"/>
                        </a:rPr>
                        <a:t>IPD/AA-TN-00/BLC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Nobel Biocare®</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Branemark System®</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3,5</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Ø 3,5</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98498549"/>
                  </a:ext>
                </a:extLst>
              </a:tr>
              <a:tr h="140583">
                <a:tc>
                  <a:txBody>
                    <a:bodyPr/>
                    <a:lstStyle/>
                    <a:p>
                      <a:pPr algn="ctr" fontAlgn="b"/>
                      <a:r>
                        <a:rPr lang="es-ES" sz="800" b="0" i="0" u="none" strike="noStrike">
                          <a:solidFill>
                            <a:srgbClr val="000000"/>
                          </a:solidFill>
                          <a:effectLst/>
                          <a:latin typeface="Fira Sans Light" panose="020B0403050000020004" pitchFamily="34" charset="0"/>
                        </a:rPr>
                        <a:t>IPD/AA-TR-00/BLC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Nobel Biocare®</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Branemark System®</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4,1</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Ø 4,1</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6711407"/>
                  </a:ext>
                </a:extLst>
              </a:tr>
              <a:tr h="140583">
                <a:tc>
                  <a:txBody>
                    <a:bodyPr/>
                    <a:lstStyle/>
                    <a:p>
                      <a:pPr algn="ctr" fontAlgn="b"/>
                      <a:r>
                        <a:rPr lang="es-ES" sz="800" b="0" i="0" u="none" strike="noStrike">
                          <a:solidFill>
                            <a:srgbClr val="000000"/>
                          </a:solidFill>
                          <a:effectLst/>
                          <a:latin typeface="Fira Sans Light" panose="020B0403050000020004" pitchFamily="34" charset="0"/>
                        </a:rPr>
                        <a:t>IPD/AA-TR-01/BLC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Nobel Biocare®</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Branemark System®</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4,1</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Ø 4,1</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02257537"/>
                  </a:ext>
                </a:extLst>
              </a:tr>
              <a:tr h="140583">
                <a:tc>
                  <a:txBody>
                    <a:bodyPr/>
                    <a:lstStyle/>
                    <a:p>
                      <a:pPr algn="ctr" fontAlgn="b"/>
                      <a:r>
                        <a:rPr lang="es-ES" sz="800" b="0" i="0" u="none" strike="noStrike">
                          <a:solidFill>
                            <a:srgbClr val="000000"/>
                          </a:solidFill>
                          <a:effectLst/>
                          <a:latin typeface="Fira Sans Light" panose="020B0403050000020004" pitchFamily="34" charset="0"/>
                        </a:rPr>
                        <a:t>IPD/AA-TR-02/BLC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Nobel Biocare®</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Branemark System®</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4,1</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Ø 4,1</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5914345"/>
                  </a:ext>
                </a:extLst>
              </a:tr>
              <a:tr h="140583">
                <a:tc>
                  <a:txBody>
                    <a:bodyPr/>
                    <a:lstStyle/>
                    <a:p>
                      <a:pPr algn="ctr" fontAlgn="b"/>
                      <a:r>
                        <a:rPr lang="es-ES" sz="800" b="0" i="0" u="none" strike="noStrike">
                          <a:solidFill>
                            <a:srgbClr val="000000"/>
                          </a:solidFill>
                          <a:effectLst/>
                          <a:latin typeface="Fira Sans Light" panose="020B0403050000020004" pitchFamily="34" charset="0"/>
                        </a:rPr>
                        <a:t>IPD/AA-TW-00/BLC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Nobel Biocare®</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Branemark System®</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5,1</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Ø 5,1</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84124774"/>
                  </a:ext>
                </a:extLst>
              </a:tr>
              <a:tr h="140583">
                <a:tc>
                  <a:txBody>
                    <a:bodyPr/>
                    <a:lstStyle/>
                    <a:p>
                      <a:pPr algn="ctr" fontAlgn="b"/>
                      <a:r>
                        <a:rPr lang="es-ES" sz="800" b="0" i="0" u="none" strike="noStrike">
                          <a:solidFill>
                            <a:srgbClr val="000000"/>
                          </a:solidFill>
                          <a:effectLst/>
                          <a:latin typeface="Fira Sans Light" panose="020B0403050000020004" pitchFamily="34" charset="0"/>
                        </a:rPr>
                        <a:t>IPD/AA-TW-01/BLC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Nobel Biocare®</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dirty="0" err="1">
                          <a:solidFill>
                            <a:srgbClr val="000000"/>
                          </a:solidFill>
                          <a:effectLst/>
                          <a:latin typeface="Fira Sans Light" panose="020B0403050000020004" pitchFamily="34" charset="0"/>
                        </a:rPr>
                        <a:t>Branemark</a:t>
                      </a:r>
                      <a:r>
                        <a:rPr lang="es-ES" sz="800" b="0" i="0" u="none" strike="noStrike" dirty="0">
                          <a:solidFill>
                            <a:srgbClr val="000000"/>
                          </a:solidFill>
                          <a:effectLst/>
                          <a:latin typeface="Fira Sans Light" panose="020B0403050000020004" pitchFamily="34" charset="0"/>
                        </a:rPr>
                        <a:t> </a:t>
                      </a:r>
                      <a:r>
                        <a:rPr lang="es-ES" sz="800" b="0" i="0" u="none" strike="noStrike" dirty="0" err="1">
                          <a:solidFill>
                            <a:srgbClr val="000000"/>
                          </a:solidFill>
                          <a:effectLst/>
                          <a:latin typeface="Fira Sans Light" panose="020B0403050000020004" pitchFamily="34" charset="0"/>
                        </a:rPr>
                        <a:t>System</a:t>
                      </a:r>
                      <a:r>
                        <a:rPr lang="es-ES" sz="800" b="0" i="0" u="none" strike="noStrike" dirty="0">
                          <a:solidFill>
                            <a:srgbClr val="000000"/>
                          </a:solidFill>
                          <a:effectLst/>
                          <a:latin typeface="Fira Sans Light" panose="020B0403050000020004" pitchFamily="34" charset="0"/>
                        </a:rPr>
                        <a:t>®</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5,1</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Ø 5,1</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5471161"/>
                  </a:ext>
                </a:extLst>
              </a:tr>
              <a:tr h="140583">
                <a:tc>
                  <a:txBody>
                    <a:bodyPr/>
                    <a:lstStyle/>
                    <a:p>
                      <a:pPr algn="ctr" fontAlgn="b"/>
                      <a:r>
                        <a:rPr lang="es-ES" sz="800" b="0" i="0" u="none" strike="noStrike">
                          <a:solidFill>
                            <a:srgbClr val="000000"/>
                          </a:solidFill>
                          <a:effectLst/>
                          <a:latin typeface="Fira Sans Light" panose="020B0403050000020004" pitchFamily="34" charset="0"/>
                        </a:rPr>
                        <a:t>IPD/AB-TR-00/BLC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Nobel Biocare®</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Multi-unit®</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4,8</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Ø 4,8</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8813137"/>
                  </a:ext>
                </a:extLst>
              </a:tr>
              <a:tr h="140583">
                <a:tc>
                  <a:txBody>
                    <a:bodyPr/>
                    <a:lstStyle/>
                    <a:p>
                      <a:pPr algn="ctr" fontAlgn="b"/>
                      <a:r>
                        <a:rPr lang="es-ES" sz="800" b="0" i="0" u="none" strike="noStrike">
                          <a:solidFill>
                            <a:srgbClr val="000000"/>
                          </a:solidFill>
                          <a:effectLst/>
                          <a:latin typeface="Fira Sans Light" panose="020B0403050000020004" pitchFamily="34" charset="0"/>
                        </a:rPr>
                        <a:t>IPD/AC-TN-00/BLC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Nobel Biocare®</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Nobel Replace® Select</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3,5</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Ø 3,5</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63535"/>
                  </a:ext>
                </a:extLst>
              </a:tr>
              <a:tr h="140583">
                <a:tc>
                  <a:txBody>
                    <a:bodyPr/>
                    <a:lstStyle/>
                    <a:p>
                      <a:pPr algn="ctr" fontAlgn="b"/>
                      <a:r>
                        <a:rPr lang="es-ES" sz="800" b="0" i="0" u="none" strike="noStrike">
                          <a:solidFill>
                            <a:srgbClr val="000000"/>
                          </a:solidFill>
                          <a:effectLst/>
                          <a:latin typeface="Fira Sans Light" panose="020B0403050000020004" pitchFamily="34" charset="0"/>
                        </a:rPr>
                        <a:t>IPD/AC-TR-00/BLC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Nobel Biocare®</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Nobel Replace® Select</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4,3</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Ø 5,0</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65766981"/>
                  </a:ext>
                </a:extLst>
              </a:tr>
              <a:tr h="140583">
                <a:tc>
                  <a:txBody>
                    <a:bodyPr/>
                    <a:lstStyle/>
                    <a:p>
                      <a:pPr algn="ctr" fontAlgn="b"/>
                      <a:r>
                        <a:rPr lang="es-ES" sz="800" b="0" i="0" u="none" strike="noStrike">
                          <a:solidFill>
                            <a:srgbClr val="000000"/>
                          </a:solidFill>
                          <a:effectLst/>
                          <a:latin typeface="Fira Sans Light" panose="020B0403050000020004" pitchFamily="34" charset="0"/>
                        </a:rPr>
                        <a:t>IPD/AD-TT-00/BLC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dirty="0">
                          <a:solidFill>
                            <a:srgbClr val="000000"/>
                          </a:solidFill>
                          <a:effectLst/>
                          <a:latin typeface="Fira Sans Light" panose="020B0403050000020004" pitchFamily="34" charset="0"/>
                        </a:rPr>
                        <a:t>Nobel </a:t>
                      </a:r>
                      <a:r>
                        <a:rPr lang="es-ES" sz="800" b="0" i="0" u="none" strike="noStrike" dirty="0" err="1">
                          <a:solidFill>
                            <a:srgbClr val="000000"/>
                          </a:solidFill>
                          <a:effectLst/>
                          <a:latin typeface="Fira Sans Light" panose="020B0403050000020004" pitchFamily="34" charset="0"/>
                        </a:rPr>
                        <a:t>Biocare</a:t>
                      </a:r>
                      <a:r>
                        <a:rPr lang="es-ES" sz="800" b="0" i="0" u="none" strike="noStrike" dirty="0">
                          <a:solidFill>
                            <a:srgbClr val="000000"/>
                          </a:solidFill>
                          <a:effectLst/>
                          <a:latin typeface="Fira Sans Light" panose="020B0403050000020004" pitchFamily="34" charset="0"/>
                        </a:rPr>
                        <a:t>®</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Nobel Active®</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3,0</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Ø 3,0</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1330433"/>
                  </a:ext>
                </a:extLst>
              </a:tr>
              <a:tr h="140583">
                <a:tc>
                  <a:txBody>
                    <a:bodyPr/>
                    <a:lstStyle/>
                    <a:p>
                      <a:pPr algn="ctr" fontAlgn="b"/>
                      <a:r>
                        <a:rPr lang="es-ES" sz="800" b="0" i="0" u="none" strike="noStrike">
                          <a:solidFill>
                            <a:srgbClr val="000000"/>
                          </a:solidFill>
                          <a:effectLst/>
                          <a:latin typeface="Fira Sans Light" panose="020B0403050000020004" pitchFamily="34" charset="0"/>
                        </a:rPr>
                        <a:t>IPD/BA-TR-00/BLC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Biomet® 3i</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Osseotite® </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3,4/4,1/5,0</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Ø 4,1</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44480159"/>
                  </a:ext>
                </a:extLst>
              </a:tr>
              <a:tr h="140583">
                <a:tc>
                  <a:txBody>
                    <a:bodyPr/>
                    <a:lstStyle/>
                    <a:p>
                      <a:pPr algn="ctr" fontAlgn="b"/>
                      <a:r>
                        <a:rPr lang="es-ES" sz="800" b="0" i="0" u="none" strike="noStrike">
                          <a:solidFill>
                            <a:srgbClr val="000000"/>
                          </a:solidFill>
                          <a:effectLst/>
                          <a:latin typeface="Fira Sans Light" panose="020B0403050000020004" pitchFamily="34" charset="0"/>
                        </a:rPr>
                        <a:t>IPD/BA-TR-01/BLC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Biomet® 3i</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Osseotite® </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3,4/4,1/5,0</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Ø 4,1</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9085809"/>
                  </a:ext>
                </a:extLst>
              </a:tr>
              <a:tr h="140583">
                <a:tc>
                  <a:txBody>
                    <a:bodyPr/>
                    <a:lstStyle/>
                    <a:p>
                      <a:pPr algn="ctr" fontAlgn="b"/>
                      <a:r>
                        <a:rPr lang="es-ES" sz="800" b="0" i="0" u="none" strike="noStrike">
                          <a:solidFill>
                            <a:srgbClr val="000000"/>
                          </a:solidFill>
                          <a:effectLst/>
                          <a:latin typeface="Fira Sans Light" panose="020B0403050000020004" pitchFamily="34" charset="0"/>
                        </a:rPr>
                        <a:t>IPD/BA-TR-02/BLC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Biomet® 3i</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Osseotite® </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3,4/4,1/5,0</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Ø 5,0</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84212940"/>
                  </a:ext>
                </a:extLst>
              </a:tr>
              <a:tr h="140583">
                <a:tc>
                  <a:txBody>
                    <a:bodyPr/>
                    <a:lstStyle/>
                    <a:p>
                      <a:pPr algn="ctr" fontAlgn="b"/>
                      <a:r>
                        <a:rPr lang="es-ES" sz="800" b="0" i="0" u="none" strike="noStrike">
                          <a:solidFill>
                            <a:srgbClr val="000000"/>
                          </a:solidFill>
                          <a:effectLst/>
                          <a:latin typeface="Fira Sans Light" panose="020B0403050000020004" pitchFamily="34" charset="0"/>
                        </a:rPr>
                        <a:t>IPD/BB-TR-01/BLC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Biomet® 3i</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Certain®</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3,4/4,1/5,0</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Ø 3,4/4,1/5,0</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331058"/>
                  </a:ext>
                </a:extLst>
              </a:tr>
              <a:tr h="140583">
                <a:tc>
                  <a:txBody>
                    <a:bodyPr/>
                    <a:lstStyle/>
                    <a:p>
                      <a:pPr algn="ctr" fontAlgn="b"/>
                      <a:r>
                        <a:rPr lang="es-ES" sz="800" b="0" i="0" u="none" strike="noStrike">
                          <a:solidFill>
                            <a:srgbClr val="000000"/>
                          </a:solidFill>
                          <a:effectLst/>
                          <a:latin typeface="Fira Sans Light" panose="020B0403050000020004" pitchFamily="34" charset="0"/>
                        </a:rPr>
                        <a:t>IPD/CA-TR-00/BLC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Klockner®</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SK2-NK2</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4,2</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Ø 4,2</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13408090"/>
                  </a:ext>
                </a:extLst>
              </a:tr>
              <a:tr h="140583">
                <a:tc>
                  <a:txBody>
                    <a:bodyPr/>
                    <a:lstStyle/>
                    <a:p>
                      <a:pPr algn="ctr" fontAlgn="b"/>
                      <a:r>
                        <a:rPr lang="es-ES" sz="800" b="0" i="0" u="none" strike="noStrike">
                          <a:solidFill>
                            <a:srgbClr val="000000"/>
                          </a:solidFill>
                          <a:effectLst/>
                          <a:latin typeface="Fira Sans Light" panose="020B0403050000020004" pitchFamily="34" charset="0"/>
                        </a:rPr>
                        <a:t>IPD/CA-TR-01/BLC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Klockner®</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SK2-NK2</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4,2</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Ø 4,2</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5095251"/>
                  </a:ext>
                </a:extLst>
              </a:tr>
              <a:tr h="140583">
                <a:tc>
                  <a:txBody>
                    <a:bodyPr/>
                    <a:lstStyle/>
                    <a:p>
                      <a:pPr algn="ctr" fontAlgn="b"/>
                      <a:r>
                        <a:rPr lang="es-ES" sz="800" b="0" i="0" u="none" strike="noStrike">
                          <a:solidFill>
                            <a:srgbClr val="000000"/>
                          </a:solidFill>
                          <a:effectLst/>
                          <a:latin typeface="Fira Sans Light" panose="020B0403050000020004" pitchFamily="34" charset="0"/>
                        </a:rPr>
                        <a:t>IPD/CB-TR-00/BLC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Klockner®</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Essential Cone®</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4,5</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Ø 4,5</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57368716"/>
                  </a:ext>
                </a:extLst>
              </a:tr>
              <a:tr h="140583">
                <a:tc>
                  <a:txBody>
                    <a:bodyPr/>
                    <a:lstStyle/>
                    <a:p>
                      <a:pPr algn="ctr" fontAlgn="b"/>
                      <a:r>
                        <a:rPr lang="es-ES" sz="800" b="0" i="0" u="none" strike="noStrike">
                          <a:solidFill>
                            <a:srgbClr val="000000"/>
                          </a:solidFill>
                          <a:effectLst/>
                          <a:latin typeface="Fira Sans Light" panose="020B0403050000020004" pitchFamily="34" charset="0"/>
                        </a:rPr>
                        <a:t>IPD/CD-TN-00/BLC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Klockner®</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Vega®</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3,5</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Ø 3,5</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8069800"/>
                  </a:ext>
                </a:extLst>
              </a:tr>
              <a:tr h="140583">
                <a:tc>
                  <a:txBody>
                    <a:bodyPr/>
                    <a:lstStyle/>
                    <a:p>
                      <a:pPr algn="ctr" fontAlgn="b"/>
                      <a:r>
                        <a:rPr lang="es-ES" sz="800" b="0" i="0" u="none" strike="noStrike">
                          <a:solidFill>
                            <a:srgbClr val="000000"/>
                          </a:solidFill>
                          <a:effectLst/>
                          <a:latin typeface="Fira Sans Light" panose="020B0403050000020004" pitchFamily="34" charset="0"/>
                        </a:rPr>
                        <a:t>IPD/CD-TR-00/BLC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Klockner®</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Vega®</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4,0/4,5</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Ø 4,0</a:t>
                      </a:r>
                    </a:p>
                  </a:txBody>
                  <a:tcPr marL="7028" marR="7028" marT="7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9772881"/>
                  </a:ext>
                </a:extLst>
              </a:tr>
              <a:tr h="140583">
                <a:tc>
                  <a:txBody>
                    <a:bodyPr/>
                    <a:lstStyle/>
                    <a:p>
                      <a:pPr algn="ctr" fontAlgn="ctr"/>
                      <a:r>
                        <a:rPr lang="es-ES" sz="800" b="0" i="0" u="none" strike="noStrike">
                          <a:solidFill>
                            <a:srgbClr val="000000"/>
                          </a:solidFill>
                          <a:effectLst/>
                          <a:latin typeface="Fira Sans Light" panose="020B0403050000020004" pitchFamily="34" charset="0"/>
                        </a:rPr>
                        <a:t>IPD/DA-TR-00/BLC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Straumann®</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Tissue Level</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800" b="0" i="0" u="none" strike="noStrike">
                          <a:solidFill>
                            <a:srgbClr val="000000"/>
                          </a:solidFill>
                          <a:effectLst/>
                          <a:latin typeface="Fira Sans Light" panose="020B0403050000020004" pitchFamily="34" charset="0"/>
                        </a:rPr>
                        <a:t>Ti Screw BLC synOcta Ø 4,8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4,8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7890470"/>
                  </a:ext>
                </a:extLst>
              </a:tr>
              <a:tr h="140583">
                <a:tc>
                  <a:txBody>
                    <a:bodyPr/>
                    <a:lstStyle/>
                    <a:p>
                      <a:pPr algn="ctr" fontAlgn="ctr"/>
                      <a:r>
                        <a:rPr lang="es-ES" sz="800" b="0" i="0" u="none" strike="noStrike">
                          <a:solidFill>
                            <a:srgbClr val="000000"/>
                          </a:solidFill>
                          <a:effectLst/>
                          <a:latin typeface="Fira Sans Light" panose="020B0403050000020004" pitchFamily="34" charset="0"/>
                        </a:rPr>
                        <a:t>IPD/DA-TR-01/BLC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Straumann®</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Tissue Level</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Fira Sans Light" panose="020B0403050000020004" pitchFamily="34" charset="0"/>
                        </a:rPr>
                        <a:t>Ti Screw BLC Ø 4,8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4,8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33863703"/>
                  </a:ext>
                </a:extLst>
              </a:tr>
              <a:tr h="140583">
                <a:tc>
                  <a:txBody>
                    <a:bodyPr/>
                    <a:lstStyle/>
                    <a:p>
                      <a:pPr algn="ctr" fontAlgn="ctr"/>
                      <a:r>
                        <a:rPr lang="es-ES" sz="800" b="0" i="0" u="none" strike="noStrike">
                          <a:solidFill>
                            <a:srgbClr val="000000"/>
                          </a:solidFill>
                          <a:effectLst/>
                          <a:latin typeface="Fira Sans Light" panose="020B0403050000020004" pitchFamily="34" charset="0"/>
                        </a:rPr>
                        <a:t>IPD/DA-TR-03/BLC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Neodent®</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GM abutment</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800" b="0" i="0" u="none" strike="noStrike">
                          <a:solidFill>
                            <a:srgbClr val="000000"/>
                          </a:solidFill>
                          <a:effectLst/>
                          <a:latin typeface="Fira Sans Light" panose="020B0403050000020004" pitchFamily="34" charset="0"/>
                        </a:rPr>
                        <a:t>Ti Screw BLC Ø 4,8/6,5</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4,8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5095990"/>
                  </a:ext>
                </a:extLst>
              </a:tr>
              <a:tr h="140583">
                <a:tc>
                  <a:txBody>
                    <a:bodyPr/>
                    <a:lstStyle/>
                    <a:p>
                      <a:pPr algn="ctr" fontAlgn="ctr"/>
                      <a:r>
                        <a:rPr lang="es-ES" sz="800" b="0" i="0" u="none" strike="noStrike">
                          <a:solidFill>
                            <a:srgbClr val="000000"/>
                          </a:solidFill>
                          <a:effectLst/>
                          <a:latin typeface="Fira Sans Light" panose="020B0403050000020004" pitchFamily="34" charset="0"/>
                        </a:rPr>
                        <a:t>IPD/DB-TR-00/BLC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Straumann®</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Bone Level</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Fira Sans Light" panose="020B0403050000020004" pitchFamily="34" charset="0"/>
                        </a:rPr>
                        <a:t>Ti Screw BLC Ø 3,3/4,1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3,3/4,1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23775323"/>
                  </a:ext>
                </a:extLst>
              </a:tr>
              <a:tr h="140583">
                <a:tc>
                  <a:txBody>
                    <a:bodyPr/>
                    <a:lstStyle/>
                    <a:p>
                      <a:pPr algn="ctr" fontAlgn="ctr"/>
                      <a:r>
                        <a:rPr lang="es-ES" sz="800" b="0" i="0" u="none" strike="noStrike">
                          <a:solidFill>
                            <a:srgbClr val="000000"/>
                          </a:solidFill>
                          <a:effectLst/>
                          <a:latin typeface="Fira Sans Light" panose="020B0403050000020004" pitchFamily="34" charset="0"/>
                        </a:rPr>
                        <a:t>IPD/DC-TR-00/BLC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Straumann®</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BLX® </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800" b="0" i="0" u="none" strike="noStrike">
                          <a:solidFill>
                            <a:srgbClr val="000000"/>
                          </a:solidFill>
                          <a:effectLst/>
                          <a:latin typeface="Fira Sans Light" panose="020B0403050000020004" pitchFamily="34" charset="0"/>
                        </a:rPr>
                        <a:t>Ti Screw BLC RB/WB</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RB/WB</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5117561"/>
                  </a:ext>
                </a:extLst>
              </a:tr>
              <a:tr h="140583">
                <a:tc>
                  <a:txBody>
                    <a:bodyPr/>
                    <a:lstStyle/>
                    <a:p>
                      <a:pPr algn="ctr" fontAlgn="ctr"/>
                      <a:r>
                        <a:rPr lang="es-ES" sz="800" b="0" i="0" u="none" strike="noStrike">
                          <a:solidFill>
                            <a:srgbClr val="000000"/>
                          </a:solidFill>
                          <a:effectLst/>
                          <a:latin typeface="Fira Sans Light" panose="020B0403050000020004" pitchFamily="34" charset="0"/>
                        </a:rPr>
                        <a:t>IPD/DD-TR-00/BLC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Straumann®</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SRA® </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Titanium Screw TiN</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Fira Sans Light" panose="020B0403050000020004" pitchFamily="34" charset="0"/>
                        </a:rPr>
                        <a:t>Ti Screw TiN Ø 3,5/4,6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3,5/4,6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2262514"/>
                  </a:ext>
                </a:extLst>
              </a:tr>
              <a:tr h="140583">
                <a:tc>
                  <a:txBody>
                    <a:bodyPr/>
                    <a:lstStyle/>
                    <a:p>
                      <a:pPr algn="ctr" fontAlgn="ctr"/>
                      <a:r>
                        <a:rPr lang="es-ES" sz="800" b="0" i="0" u="none" strike="noStrike">
                          <a:solidFill>
                            <a:srgbClr val="000000"/>
                          </a:solidFill>
                          <a:effectLst/>
                          <a:latin typeface="Fira Sans Light" panose="020B0403050000020004" pitchFamily="34" charset="0"/>
                        </a:rPr>
                        <a:t>IPD/EA-TN-00/BLC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Astra®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OsseoSpeed®</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800" b="0" i="0" u="none" strike="noStrike">
                          <a:solidFill>
                            <a:srgbClr val="000000"/>
                          </a:solidFill>
                          <a:effectLst/>
                          <a:latin typeface="Fira Sans Light" panose="020B0403050000020004" pitchFamily="34" charset="0"/>
                        </a:rPr>
                        <a:t>Ti Screw BLC Ø 3,0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3,0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6367493"/>
                  </a:ext>
                </a:extLst>
              </a:tr>
              <a:tr h="140583">
                <a:tc>
                  <a:txBody>
                    <a:bodyPr/>
                    <a:lstStyle/>
                    <a:p>
                      <a:pPr algn="ctr" fontAlgn="ctr"/>
                      <a:r>
                        <a:rPr lang="es-ES" sz="800" b="0" i="0" u="none" strike="noStrike">
                          <a:solidFill>
                            <a:srgbClr val="000000"/>
                          </a:solidFill>
                          <a:effectLst/>
                          <a:latin typeface="Fira Sans Light" panose="020B0403050000020004" pitchFamily="34" charset="0"/>
                        </a:rPr>
                        <a:t>IPD/EA-TR-00/BLC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Astra®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OsseoSpeed®</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Fira Sans Light" panose="020B0403050000020004" pitchFamily="34" charset="0"/>
                        </a:rPr>
                        <a:t>Ti Screw BLC Ø 3,5/4,0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3,5/4,0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88894602"/>
                  </a:ext>
                </a:extLst>
              </a:tr>
              <a:tr h="140583">
                <a:tc>
                  <a:txBody>
                    <a:bodyPr/>
                    <a:lstStyle/>
                    <a:p>
                      <a:pPr algn="ctr" fontAlgn="ctr"/>
                      <a:r>
                        <a:rPr lang="es-ES" sz="800" b="0" i="0" u="none" strike="noStrike">
                          <a:solidFill>
                            <a:srgbClr val="000000"/>
                          </a:solidFill>
                          <a:effectLst/>
                          <a:latin typeface="Fira Sans Light" panose="020B0403050000020004" pitchFamily="34" charset="0"/>
                        </a:rPr>
                        <a:t>IPD/EA-TR-01/BLC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Astra®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OsseoSpeed®</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800" b="0" i="0" u="none" strike="noStrike">
                          <a:solidFill>
                            <a:srgbClr val="000000"/>
                          </a:solidFill>
                          <a:effectLst/>
                          <a:latin typeface="Fira Sans Light" panose="020B0403050000020004" pitchFamily="34" charset="0"/>
                        </a:rPr>
                        <a:t>Ti Screw BLC Ø 3,5/4,0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dirty="0">
                          <a:solidFill>
                            <a:srgbClr val="000000"/>
                          </a:solidFill>
                          <a:effectLst/>
                          <a:latin typeface="Fira Sans Light" panose="020B0403050000020004" pitchFamily="34" charset="0"/>
                        </a:rPr>
                        <a:t>Ø 3,5/4,0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6318273"/>
                  </a:ext>
                </a:extLst>
              </a:tr>
              <a:tr h="140583">
                <a:tc>
                  <a:txBody>
                    <a:bodyPr/>
                    <a:lstStyle/>
                    <a:p>
                      <a:pPr algn="ctr" fontAlgn="ctr"/>
                      <a:r>
                        <a:rPr lang="es-ES" sz="800" b="0" i="0" u="none" strike="noStrike">
                          <a:solidFill>
                            <a:srgbClr val="000000"/>
                          </a:solidFill>
                          <a:effectLst/>
                          <a:latin typeface="Fira Sans Light" panose="020B0403050000020004" pitchFamily="34" charset="0"/>
                        </a:rPr>
                        <a:t>IPD/EA-TW-00/BLC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Astra®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OsseoSpeed®</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Fira Sans Light" panose="020B0403050000020004" pitchFamily="34" charset="0"/>
                        </a:rPr>
                        <a:t>Ti Screw BLC Ø 4,5/5,0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4,5/5,0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28677832"/>
                  </a:ext>
                </a:extLst>
              </a:tr>
              <a:tr h="140583">
                <a:tc>
                  <a:txBody>
                    <a:bodyPr/>
                    <a:lstStyle/>
                    <a:p>
                      <a:pPr algn="ctr" fontAlgn="ctr"/>
                      <a:r>
                        <a:rPr lang="es-ES" sz="800" b="0" i="0" u="none" strike="noStrike">
                          <a:solidFill>
                            <a:srgbClr val="000000"/>
                          </a:solidFill>
                          <a:effectLst/>
                          <a:latin typeface="Fira Sans Light" panose="020B0403050000020004" pitchFamily="34" charset="0"/>
                        </a:rPr>
                        <a:t>IPD/EB-TN-00/BLC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Astra®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Evolution®</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800" b="0" i="0" u="none" strike="noStrike">
                          <a:solidFill>
                            <a:srgbClr val="000000"/>
                          </a:solidFill>
                          <a:effectLst/>
                          <a:latin typeface="Fira Sans Light" panose="020B0403050000020004" pitchFamily="34" charset="0"/>
                        </a:rPr>
                        <a:t>Ti Screw BLC Ø 3,6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3,6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2856624"/>
                  </a:ext>
                </a:extLst>
              </a:tr>
              <a:tr h="140583">
                <a:tc>
                  <a:txBody>
                    <a:bodyPr/>
                    <a:lstStyle/>
                    <a:p>
                      <a:pPr algn="ctr" fontAlgn="ctr"/>
                      <a:r>
                        <a:rPr lang="es-ES" sz="800" b="0" i="0" u="none" strike="noStrike">
                          <a:solidFill>
                            <a:srgbClr val="000000"/>
                          </a:solidFill>
                          <a:effectLst/>
                          <a:latin typeface="Fira Sans Light" panose="020B0403050000020004" pitchFamily="34" charset="0"/>
                        </a:rPr>
                        <a:t>IPD/EB-TR-00/BLC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Astra®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Evolution®</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Fira Sans Light" panose="020B0403050000020004" pitchFamily="34" charset="0"/>
                        </a:rPr>
                        <a:t>Ti Screw BLC Ø 4,2</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4,2</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76372813"/>
                  </a:ext>
                </a:extLst>
              </a:tr>
              <a:tr h="140583">
                <a:tc>
                  <a:txBody>
                    <a:bodyPr/>
                    <a:lstStyle/>
                    <a:p>
                      <a:pPr algn="ctr" fontAlgn="ctr"/>
                      <a:r>
                        <a:rPr lang="es-ES" sz="800" b="0" i="0" u="none" strike="noStrike">
                          <a:solidFill>
                            <a:srgbClr val="000000"/>
                          </a:solidFill>
                          <a:effectLst/>
                          <a:latin typeface="Fira Sans Light" panose="020B0403050000020004" pitchFamily="34" charset="0"/>
                        </a:rPr>
                        <a:t>IPD/EB-TT-00/BLC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Astra®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Evolution®</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Titanium Screw TiN</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800" b="0" i="0" u="none" strike="noStrike">
                          <a:solidFill>
                            <a:srgbClr val="000000"/>
                          </a:solidFill>
                          <a:effectLst/>
                          <a:latin typeface="Fira Sans Light" panose="020B0403050000020004" pitchFamily="34" charset="0"/>
                        </a:rPr>
                        <a:t>Ti Screw TiN Ø 3,0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3,6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4809512"/>
                  </a:ext>
                </a:extLst>
              </a:tr>
              <a:tr h="140583">
                <a:tc>
                  <a:txBody>
                    <a:bodyPr/>
                    <a:lstStyle/>
                    <a:p>
                      <a:pPr algn="ctr" fontAlgn="ctr"/>
                      <a:r>
                        <a:rPr lang="es-ES" sz="800" b="0" i="0" u="none" strike="noStrike">
                          <a:solidFill>
                            <a:srgbClr val="000000"/>
                          </a:solidFill>
                          <a:effectLst/>
                          <a:latin typeface="Fira Sans Light" panose="020B0403050000020004" pitchFamily="34" charset="0"/>
                        </a:rPr>
                        <a:t>IPD/EB-TW-00/BLC</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Astra®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Evolution®</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Titanium Screw TiN</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Fira Sans Light" panose="020B0403050000020004" pitchFamily="34" charset="0"/>
                        </a:rPr>
                        <a:t>Ti Screw TiN Ø 4,8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dirty="0">
                          <a:solidFill>
                            <a:srgbClr val="000000"/>
                          </a:solidFill>
                          <a:effectLst/>
                          <a:latin typeface="Fira Sans Light" panose="020B0403050000020004" pitchFamily="34" charset="0"/>
                        </a:rPr>
                        <a:t>Ø 4,8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71505717"/>
                  </a:ext>
                </a:extLst>
              </a:tr>
            </a:tbl>
          </a:graphicData>
        </a:graphic>
      </p:graphicFrame>
    </p:spTree>
    <p:extLst>
      <p:ext uri="{BB962C8B-B14F-4D97-AF65-F5344CB8AC3E}">
        <p14:creationId xmlns:p14="http://schemas.microsoft.com/office/powerpoint/2010/main" val="115894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BEE26-4927-A983-A8C4-68B2C29CF450}"/>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B0697173-DC61-76C2-93B7-73EE973A3F5E}"/>
              </a:ext>
            </a:extLst>
          </p:cNvPr>
          <p:cNvSpPr/>
          <p:nvPr/>
        </p:nvSpPr>
        <p:spPr>
          <a:xfrm>
            <a:off x="0" y="0"/>
            <a:ext cx="2032000" cy="6858000"/>
          </a:xfrm>
          <a:prstGeom prst="rect">
            <a:avLst/>
          </a:prstGeom>
          <a:solidFill>
            <a:srgbClr val="009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s-ES" sz="1500">
              <a:solidFill>
                <a:srgbClr val="00B0F0"/>
              </a:solidFill>
              <a:latin typeface="Calibri" panose="020F0502020204030204"/>
            </a:endParaRPr>
          </a:p>
        </p:txBody>
      </p:sp>
      <p:sp>
        <p:nvSpPr>
          <p:cNvPr id="3" name="Text 0">
            <a:extLst>
              <a:ext uri="{FF2B5EF4-FFF2-40B4-BE49-F238E27FC236}">
                <a16:creationId xmlns:a16="http://schemas.microsoft.com/office/drawing/2014/main" id="{7DA9D0BF-FC52-D15D-233C-A75F69B44841}"/>
              </a:ext>
            </a:extLst>
          </p:cNvPr>
          <p:cNvSpPr/>
          <p:nvPr/>
        </p:nvSpPr>
        <p:spPr>
          <a:xfrm rot="16200000">
            <a:off x="-1086556" y="1755659"/>
            <a:ext cx="4205111" cy="1632183"/>
          </a:xfrm>
          <a:prstGeom prst="rect">
            <a:avLst/>
          </a:prstGeom>
          <a:noFill/>
          <a:ln/>
        </p:spPr>
        <p:txBody>
          <a:bodyPr wrap="square" lIns="0" tIns="0" rIns="0" bIns="0" rtlCol="0" anchor="t"/>
          <a:lstStyle/>
          <a:p>
            <a:pPr algn="r" defTabSz="761970"/>
            <a:r>
              <a:rPr lang="en-US" sz="5500" dirty="0">
                <a:solidFill>
                  <a:prstClr val="white"/>
                </a:solidFill>
                <a:latin typeface="Fira Sans SemiBold" panose="020B0603050000020004" pitchFamily="34" charset="0"/>
                <a:ea typeface="Saira Medium" pitchFamily="34" charset="-122"/>
                <a:cs typeface="Saira Medium" pitchFamily="34" charset="-120"/>
              </a:rPr>
              <a:t>BLC</a:t>
            </a:r>
          </a:p>
          <a:p>
            <a:pPr algn="r" defTabSz="761970"/>
            <a:r>
              <a:rPr lang="cs-CZ" sz="5500" dirty="0" smtClean="0">
                <a:solidFill>
                  <a:prstClr val="white"/>
                </a:solidFill>
                <a:latin typeface="Fira Sans SemiBold" panose="020B0603050000020004" pitchFamily="34" charset="0"/>
                <a:ea typeface="Saira Medium" pitchFamily="34" charset="-122"/>
                <a:cs typeface="Saira Medium" pitchFamily="34" charset="-120"/>
              </a:rPr>
              <a:t>Šrouby</a:t>
            </a:r>
            <a:endParaRPr lang="en-US" sz="5500" dirty="0">
              <a:solidFill>
                <a:prstClr val="white"/>
              </a:solidFill>
              <a:latin typeface="Fira Sans SemiBold" panose="020B0603050000020004" pitchFamily="34" charset="0"/>
              <a:ea typeface="Saira Medium" pitchFamily="34" charset="-122"/>
              <a:cs typeface="Saira Medium" pitchFamily="34" charset="-120"/>
            </a:endParaRPr>
          </a:p>
          <a:p>
            <a:pPr algn="r" defTabSz="761970"/>
            <a:endParaRPr lang="en-US" sz="5500" dirty="0">
              <a:solidFill>
                <a:prstClr val="white"/>
              </a:solidFill>
              <a:latin typeface="Fira Sans SemiBold" panose="020B0603050000020004" pitchFamily="34" charset="0"/>
            </a:endParaRPr>
          </a:p>
        </p:txBody>
      </p:sp>
      <p:sp>
        <p:nvSpPr>
          <p:cNvPr id="6" name="CuadroTexto 5">
            <a:extLst>
              <a:ext uri="{FF2B5EF4-FFF2-40B4-BE49-F238E27FC236}">
                <a16:creationId xmlns:a16="http://schemas.microsoft.com/office/drawing/2014/main" id="{8905D1D6-9E30-47DE-A1E5-09FCCB7A03E5}"/>
              </a:ext>
            </a:extLst>
          </p:cNvPr>
          <p:cNvSpPr txBox="1"/>
          <p:nvPr/>
        </p:nvSpPr>
        <p:spPr>
          <a:xfrm>
            <a:off x="2476500" y="368359"/>
            <a:ext cx="6794500" cy="656655"/>
          </a:xfrm>
          <a:prstGeom prst="rect">
            <a:avLst/>
          </a:prstGeom>
          <a:noFill/>
        </p:spPr>
        <p:txBody>
          <a:bodyPr wrap="square" rtlCol="0">
            <a:spAutoFit/>
          </a:bodyPr>
          <a:lstStyle/>
          <a:p>
            <a:pPr defTabSz="761970"/>
            <a:r>
              <a:rPr lang="cs-CZ" sz="3667" dirty="0">
                <a:solidFill>
                  <a:srgbClr val="00B0F0"/>
                </a:solidFill>
                <a:latin typeface="Fira Sans Medium" panose="020B0603050000020004" pitchFamily="34" charset="0"/>
              </a:rPr>
              <a:t>Seznam položek</a:t>
            </a:r>
            <a:endParaRPr lang="es-ES" sz="3667" dirty="0">
              <a:solidFill>
                <a:srgbClr val="00B0F0"/>
              </a:solidFill>
              <a:latin typeface="Fira Sans Medium" panose="020B0603050000020004" pitchFamily="34" charset="0"/>
            </a:endParaRPr>
          </a:p>
        </p:txBody>
      </p:sp>
      <p:pic>
        <p:nvPicPr>
          <p:cNvPr id="8" name="Imagen 7" descr="Imagen que contiene Icono&#10;&#10;Descripción generada automáticamente">
            <a:extLst>
              <a:ext uri="{FF2B5EF4-FFF2-40B4-BE49-F238E27FC236}">
                <a16:creationId xmlns:a16="http://schemas.microsoft.com/office/drawing/2014/main" id="{6E7D5343-C0B6-C2A8-27A9-35F7F7E3378E}"/>
              </a:ext>
            </a:extLst>
          </p:cNvPr>
          <p:cNvPicPr>
            <a:picLocks noChangeAspect="1"/>
          </p:cNvPicPr>
          <p:nvPr/>
        </p:nvPicPr>
        <p:blipFill>
          <a:blip r:embed="rId3"/>
          <a:stretch>
            <a:fillRect/>
          </a:stretch>
        </p:blipFill>
        <p:spPr>
          <a:xfrm>
            <a:off x="10575474" y="253999"/>
            <a:ext cx="1074053" cy="869920"/>
          </a:xfrm>
          <a:prstGeom prst="rect">
            <a:avLst/>
          </a:prstGeom>
        </p:spPr>
      </p:pic>
      <p:graphicFrame>
        <p:nvGraphicFramePr>
          <p:cNvPr id="5" name="Tabla 4">
            <a:extLst>
              <a:ext uri="{FF2B5EF4-FFF2-40B4-BE49-F238E27FC236}">
                <a16:creationId xmlns:a16="http://schemas.microsoft.com/office/drawing/2014/main" id="{6F5691E9-10A0-B51C-4778-6ADF09DE14D6}"/>
              </a:ext>
            </a:extLst>
          </p:cNvPr>
          <p:cNvGraphicFramePr>
            <a:graphicFrameLocks noGrp="1"/>
          </p:cNvGraphicFramePr>
          <p:nvPr>
            <p:extLst>
              <p:ext uri="{D42A27DB-BD31-4B8C-83A1-F6EECF244321}">
                <p14:modId xmlns:p14="http://schemas.microsoft.com/office/powerpoint/2010/main" val="1998364605"/>
              </p:ext>
            </p:extLst>
          </p:nvPr>
        </p:nvGraphicFramePr>
        <p:xfrm>
          <a:off x="2476499" y="1123918"/>
          <a:ext cx="9090660" cy="5363408"/>
        </p:xfrm>
        <a:graphic>
          <a:graphicData uri="http://schemas.openxmlformats.org/drawingml/2006/table">
            <a:tbl>
              <a:tblPr/>
              <a:tblGrid>
                <a:gridCol w="1515110">
                  <a:extLst>
                    <a:ext uri="{9D8B030D-6E8A-4147-A177-3AD203B41FA5}">
                      <a16:colId xmlns:a16="http://schemas.microsoft.com/office/drawing/2014/main" val="3492205914"/>
                    </a:ext>
                  </a:extLst>
                </a:gridCol>
                <a:gridCol w="1515110">
                  <a:extLst>
                    <a:ext uri="{9D8B030D-6E8A-4147-A177-3AD203B41FA5}">
                      <a16:colId xmlns:a16="http://schemas.microsoft.com/office/drawing/2014/main" val="4256938113"/>
                    </a:ext>
                  </a:extLst>
                </a:gridCol>
                <a:gridCol w="1515110">
                  <a:extLst>
                    <a:ext uri="{9D8B030D-6E8A-4147-A177-3AD203B41FA5}">
                      <a16:colId xmlns:a16="http://schemas.microsoft.com/office/drawing/2014/main" val="2158230827"/>
                    </a:ext>
                  </a:extLst>
                </a:gridCol>
                <a:gridCol w="1515110">
                  <a:extLst>
                    <a:ext uri="{9D8B030D-6E8A-4147-A177-3AD203B41FA5}">
                      <a16:colId xmlns:a16="http://schemas.microsoft.com/office/drawing/2014/main" val="1599236568"/>
                    </a:ext>
                  </a:extLst>
                </a:gridCol>
                <a:gridCol w="1515110">
                  <a:extLst>
                    <a:ext uri="{9D8B030D-6E8A-4147-A177-3AD203B41FA5}">
                      <a16:colId xmlns:a16="http://schemas.microsoft.com/office/drawing/2014/main" val="2337536037"/>
                    </a:ext>
                  </a:extLst>
                </a:gridCol>
                <a:gridCol w="1515110">
                  <a:extLst>
                    <a:ext uri="{9D8B030D-6E8A-4147-A177-3AD203B41FA5}">
                      <a16:colId xmlns:a16="http://schemas.microsoft.com/office/drawing/2014/main" val="267333714"/>
                    </a:ext>
                  </a:extLst>
                </a:gridCol>
              </a:tblGrid>
              <a:tr h="275167">
                <a:tc>
                  <a:txBody>
                    <a:bodyPr/>
                    <a:lstStyle/>
                    <a:p>
                      <a:pPr algn="ctr" fontAlgn="ctr"/>
                      <a:r>
                        <a:rPr lang="es-ES" sz="800" b="0" i="0" u="none" strike="noStrike" dirty="0">
                          <a:solidFill>
                            <a:srgbClr val="000000"/>
                          </a:solidFill>
                          <a:effectLst/>
                          <a:latin typeface="Fira Sans Medium" panose="020B0603050000020004" pitchFamily="34" charset="0"/>
                        </a:rPr>
                        <a:t>Ref.</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ES" sz="800" b="0" i="0" u="none" strike="noStrike">
                          <a:solidFill>
                            <a:srgbClr val="000000"/>
                          </a:solidFill>
                          <a:effectLst/>
                          <a:latin typeface="Fira Sans Medium" panose="020B0603050000020004" pitchFamily="34" charset="0"/>
                        </a:rPr>
                        <a:t>Brand</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ES" sz="800" b="0" i="0" u="none" strike="noStrike">
                          <a:solidFill>
                            <a:srgbClr val="000000"/>
                          </a:solidFill>
                          <a:effectLst/>
                          <a:latin typeface="Fira Sans Medium" panose="020B0603050000020004" pitchFamily="34" charset="0"/>
                        </a:rPr>
                        <a:t>System</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ES" sz="800" b="0" i="0" u="none" strike="noStrike">
                          <a:solidFill>
                            <a:srgbClr val="000000"/>
                          </a:solidFill>
                          <a:effectLst/>
                          <a:latin typeface="Fira Sans Medium" panose="020B0603050000020004" pitchFamily="34" charset="0"/>
                        </a:rPr>
                        <a:t>Product type</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ES" sz="800" b="0" i="0" u="none" strike="noStrike">
                          <a:solidFill>
                            <a:srgbClr val="000000"/>
                          </a:solidFill>
                          <a:effectLst/>
                          <a:latin typeface="Fira Sans Medium" panose="020B0603050000020004" pitchFamily="34" charset="0"/>
                        </a:rPr>
                        <a:t>Description</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ES" sz="800" b="0" i="0" u="none" strike="noStrike" dirty="0" err="1">
                          <a:solidFill>
                            <a:srgbClr val="000000"/>
                          </a:solidFill>
                          <a:effectLst/>
                          <a:latin typeface="Fira Sans Medium" panose="020B0603050000020004" pitchFamily="34" charset="0"/>
                        </a:rPr>
                        <a:t>Platform</a:t>
                      </a:r>
                      <a:endParaRPr lang="es-ES" sz="800" b="0" i="0" u="none" strike="noStrike" dirty="0">
                        <a:solidFill>
                          <a:srgbClr val="000000"/>
                        </a:solidFill>
                        <a:effectLst/>
                        <a:latin typeface="Fira Sans Medium" panose="020B0603050000020004" pitchFamily="34" charset="0"/>
                      </a:endParaRP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479324316"/>
                  </a:ext>
                </a:extLst>
              </a:tr>
              <a:tr h="137583">
                <a:tc>
                  <a:txBody>
                    <a:bodyPr/>
                    <a:lstStyle/>
                    <a:p>
                      <a:pPr algn="ctr" fontAlgn="b"/>
                      <a:r>
                        <a:rPr lang="es-ES" sz="800" b="0" i="0" u="none" strike="noStrike">
                          <a:solidFill>
                            <a:srgbClr val="000000"/>
                          </a:solidFill>
                          <a:effectLst/>
                          <a:latin typeface="Fira Sans Light" panose="020B0403050000020004" pitchFamily="34" charset="0"/>
                        </a:rPr>
                        <a:t>IPD/FA-TR-00/BLC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Zimmer®</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Screw Vent®</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3,5/4,5/5,7</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3,5/Ø 4,5/Ø 5,7</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1525106"/>
                  </a:ext>
                </a:extLst>
              </a:tr>
              <a:tr h="137583">
                <a:tc>
                  <a:txBody>
                    <a:bodyPr/>
                    <a:lstStyle/>
                    <a:p>
                      <a:pPr algn="ctr" fontAlgn="b"/>
                      <a:r>
                        <a:rPr lang="es-ES" sz="800" b="0" i="0" u="none" strike="noStrike">
                          <a:solidFill>
                            <a:srgbClr val="000000"/>
                          </a:solidFill>
                          <a:effectLst/>
                          <a:latin typeface="Fira Sans Light" panose="020B0403050000020004" pitchFamily="34" charset="0"/>
                        </a:rPr>
                        <a:t>IPD/FB-TR-00/BLC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Zimmer®</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SwissPlus®</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4,8</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4,8</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31778653"/>
                  </a:ext>
                </a:extLst>
              </a:tr>
              <a:tr h="137583">
                <a:tc>
                  <a:txBody>
                    <a:bodyPr/>
                    <a:lstStyle/>
                    <a:p>
                      <a:pPr algn="ctr" fontAlgn="b"/>
                      <a:r>
                        <a:rPr lang="es-ES" sz="800" b="0" i="0" u="none" strike="noStrike">
                          <a:solidFill>
                            <a:srgbClr val="000000"/>
                          </a:solidFill>
                          <a:effectLst/>
                          <a:latin typeface="Fira Sans Light" panose="020B0403050000020004" pitchFamily="34" charset="0"/>
                        </a:rPr>
                        <a:t>IPD/FB-TR-01/BLC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Zimmer®</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SwissPlus®</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4,8</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4,8</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9927404"/>
                  </a:ext>
                </a:extLst>
              </a:tr>
              <a:tr h="137583">
                <a:tc>
                  <a:txBody>
                    <a:bodyPr/>
                    <a:lstStyle/>
                    <a:p>
                      <a:pPr algn="ctr" fontAlgn="b"/>
                      <a:r>
                        <a:rPr lang="es-ES" sz="800" b="0" i="0" u="none" strike="noStrike">
                          <a:solidFill>
                            <a:srgbClr val="000000"/>
                          </a:solidFill>
                          <a:effectLst/>
                          <a:latin typeface="Fira Sans Light" panose="020B0403050000020004" pitchFamily="34" charset="0"/>
                        </a:rPr>
                        <a:t>IPD/FC-TT-00/BLC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Zimmer®</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Eztetic® </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3,1</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3,1</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89730160"/>
                  </a:ext>
                </a:extLst>
              </a:tr>
              <a:tr h="137583">
                <a:tc>
                  <a:txBody>
                    <a:bodyPr/>
                    <a:lstStyle/>
                    <a:p>
                      <a:pPr algn="ctr" fontAlgn="b"/>
                      <a:r>
                        <a:rPr lang="es-ES" sz="800" b="0" i="0" u="none" strike="noStrike">
                          <a:solidFill>
                            <a:srgbClr val="000000"/>
                          </a:solidFill>
                          <a:effectLst/>
                          <a:latin typeface="Fira Sans Light" panose="020B0403050000020004" pitchFamily="34" charset="0"/>
                        </a:rPr>
                        <a:t>IPD/GA-TN-00/BLC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BTI®</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Externa</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3,5</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3,5</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6030668"/>
                  </a:ext>
                </a:extLst>
              </a:tr>
              <a:tr h="137583">
                <a:tc>
                  <a:txBody>
                    <a:bodyPr/>
                    <a:lstStyle/>
                    <a:p>
                      <a:pPr algn="ctr" fontAlgn="b"/>
                      <a:r>
                        <a:rPr lang="es-ES" sz="800" b="0" i="0" u="none" strike="noStrike">
                          <a:solidFill>
                            <a:srgbClr val="000000"/>
                          </a:solidFill>
                          <a:effectLst/>
                          <a:latin typeface="Fira Sans Light" panose="020B0403050000020004" pitchFamily="34" charset="0"/>
                        </a:rPr>
                        <a:t>IPD/GA-TW-00/BLC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BTI®</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Externa</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5,5</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5,5</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64934673"/>
                  </a:ext>
                </a:extLst>
              </a:tr>
              <a:tr h="137583">
                <a:tc>
                  <a:txBody>
                    <a:bodyPr/>
                    <a:lstStyle/>
                    <a:p>
                      <a:pPr algn="ctr" fontAlgn="b"/>
                      <a:r>
                        <a:rPr lang="es-ES" sz="800" b="0" i="0" u="none" strike="noStrike">
                          <a:solidFill>
                            <a:srgbClr val="000000"/>
                          </a:solidFill>
                          <a:effectLst/>
                          <a:latin typeface="Fira Sans Light" panose="020B0403050000020004" pitchFamily="34" charset="0"/>
                        </a:rPr>
                        <a:t>IPD/GB-TR-00/BLC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BTI®</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Interna Universal™</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4,1</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4,1</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7525735"/>
                  </a:ext>
                </a:extLst>
              </a:tr>
              <a:tr h="137583">
                <a:tc>
                  <a:txBody>
                    <a:bodyPr/>
                    <a:lstStyle/>
                    <a:p>
                      <a:pPr algn="ctr" fontAlgn="b"/>
                      <a:r>
                        <a:rPr lang="es-ES" sz="800" b="0" i="0" u="none" strike="noStrike">
                          <a:solidFill>
                            <a:srgbClr val="000000"/>
                          </a:solidFill>
                          <a:effectLst/>
                          <a:latin typeface="Fira Sans Light" panose="020B0403050000020004" pitchFamily="34" charset="0"/>
                        </a:rPr>
                        <a:t>IPD/GC-TR-01/BLC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BTI® </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Multi-im</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4,1</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4,1</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9414066"/>
                  </a:ext>
                </a:extLst>
              </a:tr>
              <a:tr h="137583">
                <a:tc>
                  <a:txBody>
                    <a:bodyPr/>
                    <a:lstStyle/>
                    <a:p>
                      <a:pPr algn="ctr" fontAlgn="b"/>
                      <a:r>
                        <a:rPr lang="es-ES" sz="800" b="0" i="0" u="none" strike="noStrike">
                          <a:solidFill>
                            <a:srgbClr val="000000"/>
                          </a:solidFill>
                          <a:effectLst/>
                          <a:latin typeface="Fira Sans Light" panose="020B0403050000020004" pitchFamily="34" charset="0"/>
                        </a:rPr>
                        <a:t>IPD/GD-TN-00/BLC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BTI®</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Core®</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3,5</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3,5</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0650378"/>
                  </a:ext>
                </a:extLst>
              </a:tr>
              <a:tr h="137583">
                <a:tc>
                  <a:txBody>
                    <a:bodyPr/>
                    <a:lstStyle/>
                    <a:p>
                      <a:pPr algn="ctr" fontAlgn="b"/>
                      <a:r>
                        <a:rPr lang="es-ES" sz="800" b="0" i="0" u="none" strike="noStrike">
                          <a:solidFill>
                            <a:srgbClr val="000000"/>
                          </a:solidFill>
                          <a:effectLst/>
                          <a:latin typeface="Fira Sans Light" panose="020B0403050000020004" pitchFamily="34" charset="0"/>
                        </a:rPr>
                        <a:t>IPD/HA-TN-00/BLC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Microdent®</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Microdent® System</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3,5</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3,5</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92208237"/>
                  </a:ext>
                </a:extLst>
              </a:tr>
              <a:tr h="137583">
                <a:tc>
                  <a:txBody>
                    <a:bodyPr/>
                    <a:lstStyle/>
                    <a:p>
                      <a:pPr algn="ctr" fontAlgn="b"/>
                      <a:r>
                        <a:rPr lang="es-ES" sz="800" b="0" i="0" u="none" strike="noStrike">
                          <a:solidFill>
                            <a:srgbClr val="000000"/>
                          </a:solidFill>
                          <a:effectLst/>
                          <a:latin typeface="Fira Sans Light" panose="020B0403050000020004" pitchFamily="34" charset="0"/>
                        </a:rPr>
                        <a:t>IPD/HA-TR-00/BLC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Microdent®</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Microdent® System</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4,2</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5,1</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0527344"/>
                  </a:ext>
                </a:extLst>
              </a:tr>
              <a:tr h="137583">
                <a:tc>
                  <a:txBody>
                    <a:bodyPr/>
                    <a:lstStyle/>
                    <a:p>
                      <a:pPr algn="ctr" fontAlgn="b"/>
                      <a:r>
                        <a:rPr lang="es-ES" sz="800" b="0" i="0" u="none" strike="noStrike" dirty="0">
                          <a:solidFill>
                            <a:srgbClr val="000000"/>
                          </a:solidFill>
                          <a:effectLst/>
                          <a:latin typeface="Fira Sans Light" panose="020B0403050000020004" pitchFamily="34" charset="0"/>
                        </a:rPr>
                        <a:t>IPD/IA-TR-00/BLC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Dentsply®</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Xive® Friadent®</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3,4/3,8/4,5</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3,4/3,8/4,5</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99093407"/>
                  </a:ext>
                </a:extLst>
              </a:tr>
              <a:tr h="137583">
                <a:tc>
                  <a:txBody>
                    <a:bodyPr/>
                    <a:lstStyle/>
                    <a:p>
                      <a:pPr algn="ctr" fontAlgn="b"/>
                      <a:r>
                        <a:rPr lang="es-ES" sz="800" b="0" i="0" u="none" strike="noStrike">
                          <a:solidFill>
                            <a:srgbClr val="000000"/>
                          </a:solidFill>
                          <a:effectLst/>
                          <a:latin typeface="Fira Sans Light" panose="020B0403050000020004" pitchFamily="34" charset="0"/>
                        </a:rPr>
                        <a:t>IPD/JA-TR-00/BLC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Camlog®</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Camlog® System</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3,4/3,8/4,3</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3,3/3,8/4,5</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8300349"/>
                  </a:ext>
                </a:extLst>
              </a:tr>
              <a:tr h="137583">
                <a:tc>
                  <a:txBody>
                    <a:bodyPr/>
                    <a:lstStyle/>
                    <a:p>
                      <a:pPr algn="ctr" fontAlgn="b"/>
                      <a:r>
                        <a:rPr lang="es-ES" sz="800" b="0" i="0" u="none" strike="noStrike">
                          <a:solidFill>
                            <a:srgbClr val="000000"/>
                          </a:solidFill>
                          <a:effectLst/>
                          <a:latin typeface="Fira Sans Light" panose="020B0403050000020004" pitchFamily="34" charset="0"/>
                        </a:rPr>
                        <a:t>IPD/JA-TX-00/BLC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Camlog®</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Camlog® System</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5,0</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5,0</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54888862"/>
                  </a:ext>
                </a:extLst>
              </a:tr>
              <a:tr h="137583">
                <a:tc>
                  <a:txBody>
                    <a:bodyPr/>
                    <a:lstStyle/>
                    <a:p>
                      <a:pPr algn="ctr" fontAlgn="b"/>
                      <a:r>
                        <a:rPr lang="es-ES" sz="800" b="0" i="0" u="none" strike="noStrike">
                          <a:solidFill>
                            <a:srgbClr val="000000"/>
                          </a:solidFill>
                          <a:effectLst/>
                          <a:latin typeface="Fira Sans Light" panose="020B0403050000020004" pitchFamily="34" charset="0"/>
                        </a:rPr>
                        <a:t>IPD/JB-TR-00/BLC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Camlog®</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Conelog® </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3,3/3,8/4,3</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3,3/3,8/4,3</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4321813"/>
                  </a:ext>
                </a:extLst>
              </a:tr>
              <a:tr h="137583">
                <a:tc>
                  <a:txBody>
                    <a:bodyPr/>
                    <a:lstStyle/>
                    <a:p>
                      <a:pPr algn="ctr" fontAlgn="b"/>
                      <a:r>
                        <a:rPr lang="es-ES" sz="800" b="0" i="0" u="none" strike="noStrike">
                          <a:solidFill>
                            <a:srgbClr val="000000"/>
                          </a:solidFill>
                          <a:effectLst/>
                          <a:latin typeface="Fira Sans Light" panose="020B0403050000020004" pitchFamily="34" charset="0"/>
                        </a:rPr>
                        <a:t>IPD/LB-TR-00/BLC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BioHorizons®</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Tapered Internal</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3,0/3,5/4,5/5,7</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3,5/4,5</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30368035"/>
                  </a:ext>
                </a:extLst>
              </a:tr>
              <a:tr h="137583">
                <a:tc>
                  <a:txBody>
                    <a:bodyPr/>
                    <a:lstStyle/>
                    <a:p>
                      <a:pPr algn="ctr" fontAlgn="b"/>
                      <a:r>
                        <a:rPr lang="es-ES" sz="800" b="0" i="0" u="none" strike="noStrike">
                          <a:solidFill>
                            <a:srgbClr val="000000"/>
                          </a:solidFill>
                          <a:effectLst/>
                          <a:latin typeface="Fira Sans Light" panose="020B0403050000020004" pitchFamily="34" charset="0"/>
                        </a:rPr>
                        <a:t>IPD/MA-TN-00/BLC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Sweden &amp; Martina®</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Outlink® </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3,3</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3,3</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2125435"/>
                  </a:ext>
                </a:extLst>
              </a:tr>
              <a:tr h="137583">
                <a:tc>
                  <a:txBody>
                    <a:bodyPr/>
                    <a:lstStyle/>
                    <a:p>
                      <a:pPr algn="ctr" fontAlgn="b"/>
                      <a:r>
                        <a:rPr lang="es-ES" sz="800" b="0" i="0" u="none" strike="noStrike">
                          <a:solidFill>
                            <a:srgbClr val="000000"/>
                          </a:solidFill>
                          <a:effectLst/>
                          <a:latin typeface="Fira Sans Light" panose="020B0403050000020004" pitchFamily="34" charset="0"/>
                        </a:rPr>
                        <a:t>IPD/MB-TN-00/BLC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Sweden &amp; Martina®</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Premium™ Kohno®</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3,3/3,8</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3,3/3,8</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07433093"/>
                  </a:ext>
                </a:extLst>
              </a:tr>
              <a:tr h="137583">
                <a:tc>
                  <a:txBody>
                    <a:bodyPr/>
                    <a:lstStyle/>
                    <a:p>
                      <a:pPr algn="ctr" fontAlgn="b"/>
                      <a:r>
                        <a:rPr lang="es-ES" sz="800" b="0" i="0" u="none" strike="noStrike">
                          <a:solidFill>
                            <a:srgbClr val="000000"/>
                          </a:solidFill>
                          <a:effectLst/>
                          <a:latin typeface="Fira Sans Light" panose="020B0403050000020004" pitchFamily="34" charset="0"/>
                        </a:rPr>
                        <a:t>IPD/MB-TR-00/BLC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Sweden &amp; Martina®</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Premium™ Kohno®</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4,25/5,0</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4,25/5,0</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1736855"/>
                  </a:ext>
                </a:extLst>
              </a:tr>
              <a:tr h="137583">
                <a:tc>
                  <a:txBody>
                    <a:bodyPr/>
                    <a:lstStyle/>
                    <a:p>
                      <a:pPr algn="ctr" fontAlgn="b"/>
                      <a:r>
                        <a:rPr lang="es-ES" sz="800" b="0" i="0" u="none" strike="noStrike">
                          <a:solidFill>
                            <a:srgbClr val="000000"/>
                          </a:solidFill>
                          <a:effectLst/>
                          <a:latin typeface="Fira Sans Light" panose="020B0403050000020004" pitchFamily="34" charset="0"/>
                        </a:rPr>
                        <a:t>IPD/NA-TN-00/BLC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Phibo®</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TSH®</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 Screw BLC S2</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S2</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36404806"/>
                  </a:ext>
                </a:extLst>
              </a:tr>
              <a:tr h="137583">
                <a:tc>
                  <a:txBody>
                    <a:bodyPr/>
                    <a:lstStyle/>
                    <a:p>
                      <a:pPr algn="ctr" fontAlgn="b"/>
                      <a:r>
                        <a:rPr lang="es-ES" sz="800" b="0" i="0" u="none" strike="noStrike">
                          <a:solidFill>
                            <a:srgbClr val="000000"/>
                          </a:solidFill>
                          <a:effectLst/>
                          <a:latin typeface="Fira Sans Light" panose="020B0403050000020004" pitchFamily="34" charset="0"/>
                        </a:rPr>
                        <a:t>IPD/OB-TN-00/BLC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Osttem Implant®</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TSIII</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t-IT" sz="800" b="0" i="0" u="none" strike="noStrike">
                          <a:solidFill>
                            <a:srgbClr val="000000"/>
                          </a:solidFill>
                          <a:effectLst/>
                          <a:latin typeface="Fira Sans Light" panose="020B0403050000020004" pitchFamily="34" charset="0"/>
                        </a:rPr>
                        <a:t>Ti Screw BLC Ø 3,5</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3,5</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093551"/>
                  </a:ext>
                </a:extLst>
              </a:tr>
              <a:tr h="137583">
                <a:tc>
                  <a:txBody>
                    <a:bodyPr/>
                    <a:lstStyle/>
                    <a:p>
                      <a:pPr algn="ctr" fontAlgn="b"/>
                      <a:r>
                        <a:rPr lang="es-ES" sz="800" b="0" i="0" u="none" strike="noStrike">
                          <a:solidFill>
                            <a:srgbClr val="000000"/>
                          </a:solidFill>
                          <a:effectLst/>
                          <a:latin typeface="Fira Sans Light" panose="020B0403050000020004" pitchFamily="34" charset="0"/>
                        </a:rPr>
                        <a:t>IPD/OB-TR-00/BLC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Osttem Implant®</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TSIII</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800" b="0" i="0" u="none" strike="noStrike">
                          <a:solidFill>
                            <a:srgbClr val="000000"/>
                          </a:solidFill>
                          <a:effectLst/>
                          <a:latin typeface="Fira Sans Light" panose="020B0403050000020004" pitchFamily="34" charset="0"/>
                        </a:rPr>
                        <a:t>Titanium Screw BLC</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800" b="0" i="0" u="none" strike="noStrike">
                          <a:solidFill>
                            <a:srgbClr val="000000"/>
                          </a:solidFill>
                          <a:effectLst/>
                          <a:latin typeface="Fira Sans Light" panose="020B0403050000020004" pitchFamily="34" charset="0"/>
                        </a:rPr>
                        <a:t>Ti Screw BLC Ø 4,0</a:t>
                      </a:r>
                    </a:p>
                  </a:txBody>
                  <a:tcPr marL="6846" marR="6846" marT="6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4,0</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1871192"/>
                  </a:ext>
                </a:extLst>
              </a:tr>
              <a:tr h="137583">
                <a:tc>
                  <a:txBody>
                    <a:bodyPr/>
                    <a:lstStyle/>
                    <a:p>
                      <a:pPr algn="ctr" fontAlgn="ctr"/>
                      <a:r>
                        <a:rPr lang="es-ES" sz="800" b="0" i="0" u="none" strike="noStrike">
                          <a:solidFill>
                            <a:srgbClr val="000000"/>
                          </a:solidFill>
                          <a:effectLst/>
                          <a:latin typeface="Fira Sans Light" panose="020B0403050000020004" pitchFamily="34" charset="0"/>
                        </a:rPr>
                        <a:t>IPD/QB-TR-00/BLC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Biotech® Dental</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Kontact® </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 Screw BLC RP</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RP</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8809862"/>
                  </a:ext>
                </a:extLst>
              </a:tr>
              <a:tr h="137583">
                <a:tc>
                  <a:txBody>
                    <a:bodyPr/>
                    <a:lstStyle/>
                    <a:p>
                      <a:pPr algn="ctr" fontAlgn="ctr"/>
                      <a:r>
                        <a:rPr lang="es-ES" sz="800" b="0" i="0" u="none" strike="noStrike">
                          <a:solidFill>
                            <a:srgbClr val="000000"/>
                          </a:solidFill>
                          <a:effectLst/>
                          <a:latin typeface="Fira Sans Light" panose="020B0403050000020004" pitchFamily="34" charset="0"/>
                        </a:rPr>
                        <a:t>IPD/RA-TN-00/BLC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Neodent®</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HE® </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Fira Sans Light" panose="020B0403050000020004" pitchFamily="34" charset="0"/>
                        </a:rPr>
                        <a:t>Ti Screw BLC Ø 3,3</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3,3</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55145266"/>
                  </a:ext>
                </a:extLst>
              </a:tr>
              <a:tr h="137583">
                <a:tc>
                  <a:txBody>
                    <a:bodyPr/>
                    <a:lstStyle/>
                    <a:p>
                      <a:pPr algn="ctr" fontAlgn="ctr"/>
                      <a:r>
                        <a:rPr lang="es-ES" sz="800" b="0" i="0" u="none" strike="noStrike">
                          <a:solidFill>
                            <a:srgbClr val="000000"/>
                          </a:solidFill>
                          <a:effectLst/>
                          <a:latin typeface="Fira Sans Light" panose="020B0403050000020004" pitchFamily="34" charset="0"/>
                        </a:rPr>
                        <a:t>IPD/RA-TW-00/BLC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Neodent®</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HE® </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800" b="0" i="0" u="none" strike="noStrike">
                          <a:solidFill>
                            <a:srgbClr val="000000"/>
                          </a:solidFill>
                          <a:effectLst/>
                          <a:latin typeface="Fira Sans Light" panose="020B0403050000020004" pitchFamily="34" charset="0"/>
                        </a:rPr>
                        <a:t>Ti Screw BLC Ø 5,0</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5,0</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140019"/>
                  </a:ext>
                </a:extLst>
              </a:tr>
              <a:tr h="137583">
                <a:tc>
                  <a:txBody>
                    <a:bodyPr/>
                    <a:lstStyle/>
                    <a:p>
                      <a:pPr algn="ctr" fontAlgn="ctr"/>
                      <a:r>
                        <a:rPr lang="es-ES" sz="800" b="0" i="0" u="none" strike="noStrike" dirty="0">
                          <a:solidFill>
                            <a:srgbClr val="000000"/>
                          </a:solidFill>
                          <a:effectLst/>
                          <a:latin typeface="Fira Sans Light" panose="020B0403050000020004" pitchFamily="34" charset="0"/>
                        </a:rPr>
                        <a:t>IPD/RB-TR-00/BLC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Neodent®</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Gran Morse® GM</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 Screw BLC GM</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GM</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0086220"/>
                  </a:ext>
                </a:extLst>
              </a:tr>
              <a:tr h="135253">
                <a:tc>
                  <a:txBody>
                    <a:bodyPr/>
                    <a:lstStyle/>
                    <a:p>
                      <a:pPr algn="ctr" fontAlgn="ctr"/>
                      <a:r>
                        <a:rPr lang="es-ES" sz="800" b="0" i="0" u="none" strike="noStrike">
                          <a:solidFill>
                            <a:srgbClr val="000000"/>
                          </a:solidFill>
                          <a:effectLst/>
                          <a:latin typeface="Fira Sans Light" panose="020B0403050000020004" pitchFamily="34" charset="0"/>
                        </a:rPr>
                        <a:t>IPD/RC-TR-00/BLC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Neodent®</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GM abutment</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 Screw BLC Ø 4,8 GM abutment</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4,8</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7459365"/>
                  </a:ext>
                </a:extLst>
              </a:tr>
              <a:tr h="137583">
                <a:tc>
                  <a:txBody>
                    <a:bodyPr/>
                    <a:lstStyle/>
                    <a:p>
                      <a:pPr algn="ctr" fontAlgn="ctr"/>
                      <a:r>
                        <a:rPr lang="es-ES" sz="800" b="0" i="0" u="none" strike="noStrike">
                          <a:solidFill>
                            <a:srgbClr val="000000"/>
                          </a:solidFill>
                          <a:effectLst/>
                          <a:latin typeface="Fira Sans Light" panose="020B0403050000020004" pitchFamily="34" charset="0"/>
                        </a:rPr>
                        <a:t>IPD/RD-TN-00/BLC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Neodent®</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GM Micro</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Fira Sans Light" panose="020B0403050000020004" pitchFamily="34" charset="0"/>
                        </a:rPr>
                        <a:t>Ti Screw BLC Ø 3,5 GM Micro</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Ø 3,5</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16413465"/>
                  </a:ext>
                </a:extLst>
              </a:tr>
              <a:tr h="137583">
                <a:tc>
                  <a:txBody>
                    <a:bodyPr/>
                    <a:lstStyle/>
                    <a:p>
                      <a:pPr algn="ctr" fontAlgn="ctr"/>
                      <a:r>
                        <a:rPr lang="es-ES" sz="800" b="0" i="0" u="none" strike="noStrike">
                          <a:solidFill>
                            <a:srgbClr val="000000"/>
                          </a:solidFill>
                          <a:effectLst/>
                          <a:latin typeface="Fira Sans Light" panose="020B0403050000020004" pitchFamily="34" charset="0"/>
                        </a:rPr>
                        <a:t>IPD/SB-TR-00/BLC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Bego®</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Semados®</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800" b="0" i="0" u="none" strike="noStrike">
                          <a:solidFill>
                            <a:srgbClr val="000000"/>
                          </a:solidFill>
                          <a:effectLst/>
                          <a:latin typeface="Fira Sans Light" panose="020B0403050000020004" pitchFamily="34" charset="0"/>
                        </a:rPr>
                        <a:t>Ti Screw BLC Ø 3,25</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3,25/3,75/4,1/4,5</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1581004"/>
                  </a:ext>
                </a:extLst>
              </a:tr>
              <a:tr h="137583">
                <a:tc>
                  <a:txBody>
                    <a:bodyPr/>
                    <a:lstStyle/>
                    <a:p>
                      <a:pPr algn="ctr" fontAlgn="ctr"/>
                      <a:r>
                        <a:rPr lang="es-ES" sz="800" b="0" i="0" u="none" strike="noStrike">
                          <a:solidFill>
                            <a:srgbClr val="000000"/>
                          </a:solidFill>
                          <a:effectLst/>
                          <a:latin typeface="Fira Sans Light" panose="020B0403050000020004" pitchFamily="34" charset="0"/>
                        </a:rPr>
                        <a:t>IPD/TA-TT-00/BLC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MiS®</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Seven® </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0" i="0" u="none" strike="noStrike">
                          <a:solidFill>
                            <a:srgbClr val="000000"/>
                          </a:solidFill>
                          <a:effectLst/>
                          <a:latin typeface="Fira Sans Light" panose="020B0403050000020004" pitchFamily="34" charset="0"/>
                        </a:rPr>
                        <a:t>Ti Screw BLC Ø 3,3</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Narrow 3,3</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12180196"/>
                  </a:ext>
                </a:extLst>
              </a:tr>
              <a:tr h="137583">
                <a:tc>
                  <a:txBody>
                    <a:bodyPr/>
                    <a:lstStyle/>
                    <a:p>
                      <a:pPr algn="ctr" fontAlgn="ctr"/>
                      <a:r>
                        <a:rPr lang="es-ES" sz="800" b="0" i="0" u="none" strike="noStrike">
                          <a:solidFill>
                            <a:srgbClr val="000000"/>
                          </a:solidFill>
                          <a:effectLst/>
                          <a:latin typeface="Fira Sans Light" panose="020B0403050000020004" pitchFamily="34" charset="0"/>
                        </a:rPr>
                        <a:t>IPD/TB-TR-00/BLC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MiS®</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C1/V3</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 Screw BLC Standard</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C1/V3</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8637462"/>
                  </a:ext>
                </a:extLst>
              </a:tr>
              <a:tr h="137583">
                <a:tc>
                  <a:txBody>
                    <a:bodyPr/>
                    <a:lstStyle/>
                    <a:p>
                      <a:pPr algn="ctr" fontAlgn="ctr"/>
                      <a:r>
                        <a:rPr lang="es-ES" sz="800" b="0" i="0" u="none" strike="noStrike">
                          <a:solidFill>
                            <a:srgbClr val="000000"/>
                          </a:solidFill>
                          <a:effectLst/>
                          <a:latin typeface="Fira Sans Light" panose="020B0403050000020004" pitchFamily="34" charset="0"/>
                        </a:rPr>
                        <a:t>IPD/UB-TN-00/BLC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DIO® </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UFII</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 Screw BLC NP</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NP</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88492991"/>
                  </a:ext>
                </a:extLst>
              </a:tr>
              <a:tr h="137583">
                <a:tc>
                  <a:txBody>
                    <a:bodyPr/>
                    <a:lstStyle/>
                    <a:p>
                      <a:pPr algn="ctr" fontAlgn="ctr"/>
                      <a:r>
                        <a:rPr lang="es-ES" sz="800" b="0" i="0" u="none" strike="noStrike">
                          <a:solidFill>
                            <a:srgbClr val="000000"/>
                          </a:solidFill>
                          <a:effectLst/>
                          <a:latin typeface="Fira Sans Light" panose="020B0403050000020004" pitchFamily="34" charset="0"/>
                        </a:rPr>
                        <a:t>IPD/UB-TR-00/BLC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DIO® </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UFII</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 Screw BLC RP</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RP</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0749655"/>
                  </a:ext>
                </a:extLst>
              </a:tr>
              <a:tr h="137583">
                <a:tc>
                  <a:txBody>
                    <a:bodyPr/>
                    <a:lstStyle/>
                    <a:p>
                      <a:pPr algn="ctr" fontAlgn="ctr"/>
                      <a:r>
                        <a:rPr lang="es-ES" sz="800" b="0" i="0" u="none" strike="noStrike">
                          <a:solidFill>
                            <a:srgbClr val="000000"/>
                          </a:solidFill>
                          <a:effectLst/>
                          <a:latin typeface="Fira Sans Light" panose="020B0403050000020004" pitchFamily="34" charset="0"/>
                        </a:rPr>
                        <a:t>IPD/WA-TR-00/BLC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Megagen®</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AnyOne® </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 Screw BLC RP</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dirty="0">
                          <a:solidFill>
                            <a:srgbClr val="000000"/>
                          </a:solidFill>
                          <a:effectLst/>
                          <a:latin typeface="Fira Sans Light" panose="020B0403050000020004" pitchFamily="34" charset="0"/>
                        </a:rPr>
                        <a:t>RP</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81458602"/>
                  </a:ext>
                </a:extLst>
              </a:tr>
              <a:tr h="137583">
                <a:tc>
                  <a:txBody>
                    <a:bodyPr/>
                    <a:lstStyle/>
                    <a:p>
                      <a:pPr algn="ctr" fontAlgn="ctr"/>
                      <a:r>
                        <a:rPr lang="es-ES" sz="800" b="0" i="0" u="none" strike="noStrike">
                          <a:solidFill>
                            <a:srgbClr val="000000"/>
                          </a:solidFill>
                          <a:effectLst/>
                          <a:latin typeface="Fira Sans Light" panose="020B0403050000020004" pitchFamily="34" charset="0"/>
                        </a:rPr>
                        <a:t>IPD/WB-TR-00/BLC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Megagen®</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AnyRidge® </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800" b="0" i="0" u="none" strike="noStrike">
                          <a:solidFill>
                            <a:srgbClr val="000000"/>
                          </a:solidFill>
                          <a:effectLst/>
                          <a:latin typeface="Fira Sans Light" panose="020B0403050000020004" pitchFamily="34" charset="0"/>
                        </a:rPr>
                        <a:t>Ti Screw BLC Ø 4,0</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Ø 4,0</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2811042"/>
                  </a:ext>
                </a:extLst>
              </a:tr>
              <a:tr h="137583">
                <a:tc>
                  <a:txBody>
                    <a:bodyPr/>
                    <a:lstStyle/>
                    <a:p>
                      <a:pPr algn="ctr" fontAlgn="ctr"/>
                      <a:r>
                        <a:rPr lang="es-ES" sz="800" b="0" i="0" u="none" strike="noStrike">
                          <a:solidFill>
                            <a:srgbClr val="000000"/>
                          </a:solidFill>
                          <a:effectLst/>
                          <a:latin typeface="Fira Sans Light" panose="020B0403050000020004" pitchFamily="34" charset="0"/>
                        </a:rPr>
                        <a:t>IPD/XA-TR-00/BLC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Dentium® </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Implantium® / Superline™ </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Ti Screw BLC RP</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800" b="0" i="0" u="none" strike="noStrike">
                          <a:solidFill>
                            <a:srgbClr val="000000"/>
                          </a:solidFill>
                          <a:effectLst/>
                          <a:latin typeface="Fira Sans Light" panose="020B0403050000020004" pitchFamily="34" charset="0"/>
                        </a:rPr>
                        <a:t>RP</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93271392"/>
                  </a:ext>
                </a:extLst>
              </a:tr>
              <a:tr h="137583">
                <a:tc>
                  <a:txBody>
                    <a:bodyPr/>
                    <a:lstStyle/>
                    <a:p>
                      <a:pPr algn="ctr" fontAlgn="ctr"/>
                      <a:r>
                        <a:rPr lang="es-ES" sz="800" b="0" i="0" u="none" strike="noStrike">
                          <a:solidFill>
                            <a:srgbClr val="000000"/>
                          </a:solidFill>
                          <a:effectLst/>
                          <a:latin typeface="Fira Sans Light" panose="020B0403050000020004" pitchFamily="34" charset="0"/>
                        </a:rPr>
                        <a:t>IPD/YB-TR-00/BLC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Medentis® </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dirty="0">
                          <a:solidFill>
                            <a:srgbClr val="000000"/>
                          </a:solidFill>
                          <a:effectLst/>
                          <a:latin typeface="Fira Sans Light" panose="020B0403050000020004" pitchFamily="34" charset="0"/>
                        </a:rPr>
                        <a:t>ICX</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Titanium Screw BLC</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Fira Sans Light" panose="020B0403050000020004" pitchFamily="34" charset="0"/>
                        </a:rPr>
                        <a:t>Ti Screw BLC </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800" b="0" i="0" u="none" strike="noStrike" dirty="0">
                          <a:solidFill>
                            <a:srgbClr val="000000"/>
                          </a:solidFill>
                          <a:effectLst/>
                          <a:latin typeface="Fira Sans Light" panose="020B0403050000020004" pitchFamily="34" charset="0"/>
                        </a:rPr>
                        <a:t>RP</a:t>
                      </a:r>
                    </a:p>
                  </a:txBody>
                  <a:tcPr marL="6846" marR="6846" marT="6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251368"/>
                  </a:ext>
                </a:extLst>
              </a:tr>
            </a:tbl>
          </a:graphicData>
        </a:graphic>
      </p:graphicFrame>
    </p:spTree>
    <p:extLst>
      <p:ext uri="{BB962C8B-B14F-4D97-AF65-F5344CB8AC3E}">
        <p14:creationId xmlns:p14="http://schemas.microsoft.com/office/powerpoint/2010/main" val="330086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66A8E-1D2E-7062-358A-24E20DA5D1FA}"/>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1585DC42-2D32-E623-39BD-D05579932C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Obdélník 1"/>
          <p:cNvSpPr/>
          <p:nvPr/>
        </p:nvSpPr>
        <p:spPr>
          <a:xfrm>
            <a:off x="5993242" y="2613155"/>
            <a:ext cx="5804946" cy="369332"/>
          </a:xfrm>
          <a:prstGeom prst="rect">
            <a:avLst/>
          </a:prstGeom>
        </p:spPr>
        <p:txBody>
          <a:bodyPr wrap="square">
            <a:spAutoFit/>
          </a:bodyPr>
          <a:lstStyle/>
          <a:p>
            <a:pPr defTabSz="761970"/>
            <a:r>
              <a:rPr lang="cs-CZ" dirty="0">
                <a:solidFill>
                  <a:srgbClr val="0099FF"/>
                </a:solidFill>
              </a:rPr>
              <a:t>Přesnost a efektivita v oblasti náhrad dentálních implantátů</a:t>
            </a:r>
            <a:endParaRPr lang="es-ES" dirty="0">
              <a:solidFill>
                <a:srgbClr val="0099FF"/>
              </a:solidFill>
              <a:latin typeface="Fira Sans Medium" panose="020B0603050000020004" pitchFamily="34" charset="0"/>
            </a:endParaRPr>
          </a:p>
        </p:txBody>
      </p:sp>
    </p:spTree>
    <p:extLst>
      <p:ext uri="{BB962C8B-B14F-4D97-AF65-F5344CB8AC3E}">
        <p14:creationId xmlns:p14="http://schemas.microsoft.com/office/powerpoint/2010/main" val="2091186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315D5-C386-87A5-5E8E-66F0A68FF16D}"/>
            </a:ext>
          </a:extLst>
        </p:cNvPr>
        <p:cNvGrpSpPr/>
        <p:nvPr/>
      </p:nvGrpSpPr>
      <p:grpSpPr>
        <a:xfrm>
          <a:off x="0" y="0"/>
          <a:ext cx="0" cy="0"/>
          <a:chOff x="0" y="0"/>
          <a:chExt cx="0" cy="0"/>
        </a:xfrm>
      </p:grpSpPr>
      <p:sp>
        <p:nvSpPr>
          <p:cNvPr id="17" name="CuadroTexto 16">
            <a:extLst>
              <a:ext uri="{FF2B5EF4-FFF2-40B4-BE49-F238E27FC236}">
                <a16:creationId xmlns:a16="http://schemas.microsoft.com/office/drawing/2014/main" id="{C8B7C5A0-3842-1668-FA2B-97593D2A92C1}"/>
              </a:ext>
            </a:extLst>
          </p:cNvPr>
          <p:cNvSpPr txBox="1"/>
          <p:nvPr/>
        </p:nvSpPr>
        <p:spPr>
          <a:xfrm>
            <a:off x="2476500" y="1123920"/>
            <a:ext cx="8860442" cy="5144485"/>
          </a:xfrm>
          <a:prstGeom prst="rect">
            <a:avLst/>
          </a:prstGeom>
          <a:noFill/>
        </p:spPr>
        <p:txBody>
          <a:bodyPr wrap="square" rtlCol="0">
            <a:spAutoFit/>
          </a:bodyPr>
          <a:lstStyle/>
          <a:p>
            <a:pPr defTabSz="761970">
              <a:lnSpc>
                <a:spcPct val="115000"/>
              </a:lnSpc>
              <a:spcAft>
                <a:spcPts val="667"/>
              </a:spcAft>
              <a:defRPr/>
            </a:pPr>
            <a:r>
              <a:rPr lang="cs-CZ" sz="1200" dirty="0"/>
              <a:t>Produkt je založen na subtraktivním výrobním protokolu (výrobní metoda, při níž se </a:t>
            </a:r>
            <a:r>
              <a:rPr lang="cs-CZ" sz="1200" b="1" dirty="0">
                <a:solidFill>
                  <a:schemeClr val="accent1">
                    <a:lumMod val="50000"/>
                  </a:schemeClr>
                </a:solidFill>
              </a:rPr>
              <a:t>materiál odebírá (odstraňuje)</a:t>
            </a:r>
            <a:r>
              <a:rPr lang="cs-CZ" sz="1200" dirty="0"/>
              <a:t> z pevného bloku nebo polotovaru, aby vznikl požadovaný </a:t>
            </a:r>
            <a:r>
              <a:rPr lang="cs-CZ" sz="1200" dirty="0" smtClean="0"/>
              <a:t>tvar) a </a:t>
            </a:r>
            <a:r>
              <a:rPr lang="cs-CZ" sz="1200" dirty="0"/>
              <a:t>je znám pod různými názvy, jako jsou </a:t>
            </a:r>
            <a:r>
              <a:rPr lang="cs-CZ" sz="1200" dirty="0" err="1"/>
              <a:t>premilled</a:t>
            </a:r>
            <a:r>
              <a:rPr lang="cs-CZ" sz="1200" dirty="0"/>
              <a:t>, </a:t>
            </a:r>
            <a:r>
              <a:rPr lang="cs-CZ" sz="1200" dirty="0" err="1"/>
              <a:t>pre-form</a:t>
            </a:r>
            <a:r>
              <a:rPr lang="cs-CZ" sz="1200" dirty="0"/>
              <a:t> nebo </a:t>
            </a:r>
            <a:r>
              <a:rPr lang="cs-CZ" sz="1200" dirty="0" smtClean="0"/>
              <a:t>bloček. </a:t>
            </a:r>
            <a:r>
              <a:rPr lang="cs-CZ" sz="1200" dirty="0"/>
              <a:t>Je speciálně navržen tak, aby usnadnil návrh a výrobu plně individualizovaných jednočlenných náhrad na úrovni implantátu</a:t>
            </a:r>
            <a:r>
              <a:rPr lang="cs-CZ" sz="1200" dirty="0" smtClean="0"/>
              <a:t>.</a:t>
            </a:r>
          </a:p>
          <a:p>
            <a:pPr defTabSz="761970">
              <a:lnSpc>
                <a:spcPct val="115000"/>
              </a:lnSpc>
              <a:spcAft>
                <a:spcPts val="667"/>
              </a:spcAft>
              <a:defRPr/>
            </a:pPr>
            <a:endParaRPr lang="cs-CZ" sz="1200" b="1" dirty="0"/>
          </a:p>
          <a:p>
            <a:pPr defTabSz="761970">
              <a:lnSpc>
                <a:spcPct val="115000"/>
              </a:lnSpc>
              <a:spcAft>
                <a:spcPts val="667"/>
              </a:spcAft>
              <a:defRPr/>
            </a:pPr>
            <a:r>
              <a:rPr lang="cs-CZ" sz="1200" b="1" dirty="0" smtClean="0">
                <a:solidFill>
                  <a:schemeClr val="accent1">
                    <a:lumMod val="50000"/>
                  </a:schemeClr>
                </a:solidFill>
              </a:rPr>
              <a:t>Hlavní </a:t>
            </a:r>
            <a:r>
              <a:rPr lang="cs-CZ" sz="1200" b="1" dirty="0">
                <a:solidFill>
                  <a:schemeClr val="accent1">
                    <a:lumMod val="50000"/>
                  </a:schemeClr>
                </a:solidFill>
              </a:rPr>
              <a:t>výhody</a:t>
            </a:r>
            <a:r>
              <a:rPr lang="cs-CZ" sz="1200" b="1" dirty="0" smtClean="0">
                <a:solidFill>
                  <a:schemeClr val="accent1">
                    <a:lumMod val="50000"/>
                  </a:schemeClr>
                </a:solidFill>
              </a:rPr>
              <a:t>:</a:t>
            </a:r>
            <a:br>
              <a:rPr lang="cs-CZ" sz="1200" b="1" dirty="0" smtClean="0">
                <a:solidFill>
                  <a:schemeClr val="accent1">
                    <a:lumMod val="50000"/>
                  </a:schemeClr>
                </a:solidFill>
              </a:rPr>
            </a:br>
            <a:endParaRPr lang="cs-CZ" sz="1200" b="1" dirty="0">
              <a:solidFill>
                <a:schemeClr val="accent1">
                  <a:lumMod val="50000"/>
                </a:schemeClr>
              </a:solidFill>
            </a:endParaRPr>
          </a:p>
          <a:p>
            <a:r>
              <a:rPr lang="cs-CZ" sz="1200" b="1" dirty="0">
                <a:solidFill>
                  <a:schemeClr val="accent1">
                    <a:lumMod val="50000"/>
                  </a:schemeClr>
                </a:solidFill>
              </a:rPr>
              <a:t>1. Spojení s implantátem je již obrobené</a:t>
            </a:r>
            <a:r>
              <a:rPr lang="cs-CZ" sz="1200" dirty="0">
                <a:solidFill>
                  <a:schemeClr val="accent1">
                    <a:lumMod val="50000"/>
                  </a:schemeClr>
                </a:solidFill>
              </a:rPr>
              <a:t/>
            </a:r>
            <a:br>
              <a:rPr lang="cs-CZ" sz="1200" dirty="0">
                <a:solidFill>
                  <a:schemeClr val="accent1">
                    <a:lumMod val="50000"/>
                  </a:schemeClr>
                </a:solidFill>
              </a:rPr>
            </a:br>
            <a:r>
              <a:rPr lang="cs-CZ" sz="1200" dirty="0" err="1"/>
              <a:t>Premilled</a:t>
            </a:r>
            <a:r>
              <a:rPr lang="cs-CZ" sz="1200" dirty="0"/>
              <a:t> bloček má spojení s implantátem již precizně obrobené.</a:t>
            </a:r>
            <a:br>
              <a:rPr lang="cs-CZ" sz="1200" dirty="0"/>
            </a:br>
            <a:r>
              <a:rPr lang="cs-CZ" sz="1200" dirty="0"/>
              <a:t>To zajišťuje perfektní dosednutí na implantát, snižuje riziko nepřesného nasazení</a:t>
            </a:r>
            <a:br>
              <a:rPr lang="cs-CZ" sz="1200" dirty="0"/>
            </a:br>
            <a:r>
              <a:rPr lang="cs-CZ" sz="1200" dirty="0"/>
              <a:t>a eliminuje potřebu dalších manuálních úprav.</a:t>
            </a:r>
          </a:p>
          <a:p>
            <a:r>
              <a:rPr lang="cs-CZ" sz="1200" b="1" dirty="0" smtClean="0"/>
              <a:t/>
            </a:r>
            <a:br>
              <a:rPr lang="cs-CZ" sz="1200" b="1" dirty="0" smtClean="0"/>
            </a:br>
            <a:r>
              <a:rPr lang="cs-CZ" sz="1200" b="1" dirty="0" smtClean="0">
                <a:solidFill>
                  <a:schemeClr val="accent1">
                    <a:lumMod val="50000"/>
                  </a:schemeClr>
                </a:solidFill>
              </a:rPr>
              <a:t>2</a:t>
            </a:r>
            <a:r>
              <a:rPr lang="cs-CZ" sz="1200" b="1" dirty="0">
                <a:solidFill>
                  <a:schemeClr val="accent1">
                    <a:lumMod val="50000"/>
                  </a:schemeClr>
                </a:solidFill>
              </a:rPr>
              <a:t>. Méně náročný frézovací proces</a:t>
            </a:r>
            <a:r>
              <a:rPr lang="cs-CZ" sz="1200" dirty="0">
                <a:solidFill>
                  <a:schemeClr val="accent1">
                    <a:lumMod val="50000"/>
                  </a:schemeClr>
                </a:solidFill>
              </a:rPr>
              <a:t/>
            </a:r>
            <a:br>
              <a:rPr lang="cs-CZ" sz="1200" dirty="0">
                <a:solidFill>
                  <a:schemeClr val="accent1">
                    <a:lumMod val="50000"/>
                  </a:schemeClr>
                </a:solidFill>
              </a:rPr>
            </a:br>
            <a:r>
              <a:rPr lang="cs-CZ" sz="1200" dirty="0"/>
              <a:t>Vzhledem k tomu, že kritická část spojení s implantátem je již předem připravena,</a:t>
            </a:r>
            <a:br>
              <a:rPr lang="cs-CZ" sz="1200" dirty="0"/>
            </a:br>
            <a:r>
              <a:rPr lang="cs-CZ" sz="1200" dirty="0"/>
              <a:t>zbytek frézování se zaměřuje pouze na vnější tvar náhrady.</a:t>
            </a:r>
            <a:br>
              <a:rPr lang="cs-CZ" sz="1200" dirty="0"/>
            </a:br>
            <a:r>
              <a:rPr lang="cs-CZ" sz="1200" dirty="0"/>
              <a:t>To výrazně snižuje složitost frézovacího postupu a zpřístupňuje jej širšímu spektru</a:t>
            </a:r>
            <a:br>
              <a:rPr lang="cs-CZ" sz="1200" dirty="0"/>
            </a:br>
            <a:r>
              <a:rPr lang="cs-CZ" sz="1200" dirty="0"/>
              <a:t>zubních laboratoří a odborníků.</a:t>
            </a:r>
          </a:p>
          <a:p>
            <a:r>
              <a:rPr lang="cs-CZ" sz="1200" b="1" dirty="0" smtClean="0"/>
              <a:t/>
            </a:r>
            <a:br>
              <a:rPr lang="cs-CZ" sz="1200" b="1" dirty="0" smtClean="0"/>
            </a:br>
            <a:r>
              <a:rPr lang="cs-CZ" sz="1200" b="1" dirty="0" smtClean="0">
                <a:solidFill>
                  <a:schemeClr val="accent1">
                    <a:lumMod val="50000"/>
                  </a:schemeClr>
                </a:solidFill>
              </a:rPr>
              <a:t>3</a:t>
            </a:r>
            <a:r>
              <a:rPr lang="cs-CZ" sz="1200" b="1" dirty="0">
                <a:solidFill>
                  <a:schemeClr val="accent1">
                    <a:lumMod val="50000"/>
                  </a:schemeClr>
                </a:solidFill>
              </a:rPr>
              <a:t>. Rychlejší výrobní časy</a:t>
            </a:r>
            <a:r>
              <a:rPr lang="cs-CZ" sz="1200" dirty="0">
                <a:solidFill>
                  <a:schemeClr val="accent1">
                    <a:lumMod val="50000"/>
                  </a:schemeClr>
                </a:solidFill>
              </a:rPr>
              <a:t/>
            </a:r>
            <a:br>
              <a:rPr lang="cs-CZ" sz="1200" dirty="0">
                <a:solidFill>
                  <a:schemeClr val="accent1">
                    <a:lumMod val="50000"/>
                  </a:schemeClr>
                </a:solidFill>
              </a:rPr>
            </a:br>
            <a:r>
              <a:rPr lang="cs-CZ" sz="1200" dirty="0"/>
              <a:t>Díky menšímu počtu kroků ve frézovacím procesu je celkový výrobní čas</a:t>
            </a:r>
            <a:br>
              <a:rPr lang="cs-CZ" sz="1200" dirty="0"/>
            </a:br>
            <a:r>
              <a:rPr lang="cs-CZ" sz="1200" dirty="0"/>
              <a:t>významně zkrácen. To umožňuje rychlejší dodací lhůty, zlepšuje efektivitu pracovního</a:t>
            </a:r>
            <a:br>
              <a:rPr lang="cs-CZ" sz="1200" dirty="0"/>
            </a:br>
            <a:r>
              <a:rPr lang="cs-CZ" sz="1200" dirty="0"/>
              <a:t>postupu a umožňuje </a:t>
            </a:r>
            <a:r>
              <a:rPr lang="cs-CZ" sz="1200" dirty="0" smtClean="0"/>
              <a:t>odborníkům ve stomatologii dodávat </a:t>
            </a:r>
            <a:r>
              <a:rPr lang="cs-CZ" sz="1200" dirty="0"/>
              <a:t>kvalitní, na míru šité náhrady</a:t>
            </a:r>
            <a:br>
              <a:rPr lang="cs-CZ" sz="1200" dirty="0"/>
            </a:br>
            <a:r>
              <a:rPr lang="cs-CZ" sz="1200" dirty="0"/>
              <a:t>v kratším čase.</a:t>
            </a:r>
            <a:br>
              <a:rPr lang="cs-CZ" sz="1200" dirty="0"/>
            </a:br>
            <a:r>
              <a:rPr lang="cs-CZ" sz="1200" dirty="0"/>
              <a:t>Odhadovaná úspora času při frézování činí </a:t>
            </a:r>
            <a:r>
              <a:rPr lang="cs-CZ" sz="1200" b="1" dirty="0">
                <a:solidFill>
                  <a:schemeClr val="accent1">
                    <a:lumMod val="50000"/>
                  </a:schemeClr>
                </a:solidFill>
              </a:rPr>
              <a:t>minimálně 25–35 %</a:t>
            </a:r>
            <a:r>
              <a:rPr lang="cs-CZ" sz="1200" dirty="0"/>
              <a:t> ve srovnání s výrobou</a:t>
            </a:r>
            <a:br>
              <a:rPr lang="cs-CZ" sz="1200" dirty="0"/>
            </a:br>
            <a:r>
              <a:rPr lang="cs-CZ" sz="1200" dirty="0"/>
              <a:t>plně konturované korunky frézované z disku.</a:t>
            </a:r>
          </a:p>
          <a:p>
            <a:pPr marL="285739" indent="-285739" defTabSz="761970">
              <a:buFont typeface="+mj-lt"/>
              <a:buAutoNum type="arabicPeriod"/>
            </a:pPr>
            <a:endParaRPr lang="es-ES" sz="1200" kern="100" dirty="0">
              <a:solidFill>
                <a:srgbClr val="00B0F0"/>
              </a:solidFill>
              <a:latin typeface="Aptos" panose="020B0004020202020204" pitchFamily="34" charset="0"/>
              <a:ea typeface="Aptos" panose="020B000402020202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5F77F3BB-8932-3290-3369-2BDD7E31D545}"/>
              </a:ext>
            </a:extLst>
          </p:cNvPr>
          <p:cNvSpPr/>
          <p:nvPr/>
        </p:nvSpPr>
        <p:spPr>
          <a:xfrm>
            <a:off x="0" y="0"/>
            <a:ext cx="2032000" cy="68580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s-ES" sz="1500">
              <a:solidFill>
                <a:srgbClr val="00B0F0"/>
              </a:solidFill>
              <a:latin typeface="Calibri" panose="020F0502020204030204"/>
            </a:endParaRPr>
          </a:p>
        </p:txBody>
      </p:sp>
      <p:sp>
        <p:nvSpPr>
          <p:cNvPr id="3" name="Text 0">
            <a:extLst>
              <a:ext uri="{FF2B5EF4-FFF2-40B4-BE49-F238E27FC236}">
                <a16:creationId xmlns:a16="http://schemas.microsoft.com/office/drawing/2014/main" id="{06E298B4-E5A4-E324-F540-BB456DB5C078}"/>
              </a:ext>
            </a:extLst>
          </p:cNvPr>
          <p:cNvSpPr/>
          <p:nvPr/>
        </p:nvSpPr>
        <p:spPr>
          <a:xfrm rot="16200000">
            <a:off x="-1086556" y="1755659"/>
            <a:ext cx="4205111" cy="1632183"/>
          </a:xfrm>
          <a:prstGeom prst="rect">
            <a:avLst/>
          </a:prstGeom>
          <a:noFill/>
          <a:ln/>
        </p:spPr>
        <p:txBody>
          <a:bodyPr wrap="square" lIns="0" tIns="0" rIns="0" bIns="0" rtlCol="0" anchor="t"/>
          <a:lstStyle/>
          <a:p>
            <a:pPr algn="r" defTabSz="761970"/>
            <a:r>
              <a:rPr lang="en-US" sz="5500" dirty="0" err="1">
                <a:solidFill>
                  <a:prstClr val="white"/>
                </a:solidFill>
                <a:latin typeface="Fira Sans SemiBold" panose="020B0603050000020004" pitchFamily="34" charset="0"/>
                <a:ea typeface="Saira Medium" pitchFamily="34" charset="-122"/>
                <a:cs typeface="Saira Medium" pitchFamily="34" charset="-120"/>
              </a:rPr>
              <a:t>IPDMilled</a:t>
            </a:r>
            <a:endParaRPr lang="en-US" sz="5500" dirty="0">
              <a:solidFill>
                <a:prstClr val="white"/>
              </a:solidFill>
              <a:latin typeface="Fira Sans SemiBold" panose="020B0603050000020004" pitchFamily="34" charset="0"/>
              <a:ea typeface="Saira Medium" pitchFamily="34" charset="-122"/>
              <a:cs typeface="Saira Medium" pitchFamily="34" charset="-120"/>
            </a:endParaRPr>
          </a:p>
          <a:p>
            <a:pPr algn="r" defTabSz="761970"/>
            <a:r>
              <a:rPr lang="en-US" sz="5500" dirty="0" smtClean="0">
                <a:solidFill>
                  <a:prstClr val="white"/>
                </a:solidFill>
                <a:latin typeface="Fira Sans SemiBold" panose="020B0603050000020004" pitchFamily="34" charset="0"/>
                <a:ea typeface="Saira Medium" pitchFamily="34" charset="-122"/>
                <a:cs typeface="Saira Medium" pitchFamily="34" charset="-120"/>
              </a:rPr>
              <a:t>abutment</a:t>
            </a:r>
            <a:r>
              <a:rPr lang="cs-CZ" sz="5500" dirty="0" smtClean="0">
                <a:solidFill>
                  <a:prstClr val="white"/>
                </a:solidFill>
                <a:latin typeface="Fira Sans SemiBold" panose="020B0603050000020004" pitchFamily="34" charset="0"/>
                <a:ea typeface="Saira Medium" pitchFamily="34" charset="-122"/>
                <a:cs typeface="Saira Medium" pitchFamily="34" charset="-120"/>
              </a:rPr>
              <a:t>y</a:t>
            </a:r>
            <a:endParaRPr lang="en-US" sz="5500" dirty="0">
              <a:solidFill>
                <a:prstClr val="white"/>
              </a:solidFill>
              <a:latin typeface="Fira Sans SemiBold" panose="020B0603050000020004" pitchFamily="34" charset="0"/>
              <a:ea typeface="Saira Medium" pitchFamily="34" charset="-122"/>
              <a:cs typeface="Saira Medium" pitchFamily="34" charset="-120"/>
            </a:endParaRPr>
          </a:p>
          <a:p>
            <a:pPr algn="r" defTabSz="761970"/>
            <a:endParaRPr lang="en-US" sz="5500" dirty="0">
              <a:solidFill>
                <a:prstClr val="white"/>
              </a:solidFill>
              <a:latin typeface="Fira Sans SemiBold" panose="020B0603050000020004" pitchFamily="34" charset="0"/>
            </a:endParaRPr>
          </a:p>
        </p:txBody>
      </p:sp>
      <p:sp>
        <p:nvSpPr>
          <p:cNvPr id="6" name="CuadroTexto 5">
            <a:extLst>
              <a:ext uri="{FF2B5EF4-FFF2-40B4-BE49-F238E27FC236}">
                <a16:creationId xmlns:a16="http://schemas.microsoft.com/office/drawing/2014/main" id="{2F42547E-1697-EDB3-EDD0-C6F0CBE86069}"/>
              </a:ext>
            </a:extLst>
          </p:cNvPr>
          <p:cNvSpPr txBox="1"/>
          <p:nvPr/>
        </p:nvSpPr>
        <p:spPr>
          <a:xfrm>
            <a:off x="2476500" y="368359"/>
            <a:ext cx="5143500" cy="656655"/>
          </a:xfrm>
          <a:prstGeom prst="rect">
            <a:avLst/>
          </a:prstGeom>
          <a:noFill/>
        </p:spPr>
        <p:txBody>
          <a:bodyPr wrap="square" rtlCol="0">
            <a:spAutoFit/>
          </a:bodyPr>
          <a:lstStyle/>
          <a:p>
            <a:pPr defTabSz="761970"/>
            <a:r>
              <a:rPr lang="es-ES" sz="3667" dirty="0">
                <a:solidFill>
                  <a:srgbClr val="002060"/>
                </a:solidFill>
                <a:latin typeface="Fira Sans Medium italic" panose="020B0603050000020004" pitchFamily="34" charset="0"/>
              </a:rPr>
              <a:t>ipd</a:t>
            </a:r>
            <a:r>
              <a:rPr lang="es-ES" sz="3667" dirty="0">
                <a:solidFill>
                  <a:srgbClr val="002060"/>
                </a:solidFill>
                <a:latin typeface="Fira Sans Medium" panose="020B0603050000020004" pitchFamily="34" charset="0"/>
              </a:rPr>
              <a:t> Milled </a:t>
            </a:r>
            <a:r>
              <a:rPr lang="es-ES" sz="3667" dirty="0" smtClean="0">
                <a:solidFill>
                  <a:srgbClr val="002060"/>
                </a:solidFill>
                <a:latin typeface="Fira Sans Medium" panose="020B0603050000020004" pitchFamily="34" charset="0"/>
              </a:rPr>
              <a:t>Abutment</a:t>
            </a:r>
            <a:r>
              <a:rPr lang="cs-CZ" sz="3667" dirty="0" smtClean="0">
                <a:solidFill>
                  <a:srgbClr val="002060"/>
                </a:solidFill>
                <a:latin typeface="Fira Sans Medium" panose="020B0603050000020004" pitchFamily="34" charset="0"/>
              </a:rPr>
              <a:t>y</a:t>
            </a:r>
            <a:endParaRPr lang="es-ES" sz="3667" dirty="0">
              <a:solidFill>
                <a:srgbClr val="002060"/>
              </a:solidFill>
              <a:latin typeface="Fira Sans Medium" panose="020B0603050000020004" pitchFamily="34" charset="0"/>
            </a:endParaRPr>
          </a:p>
        </p:txBody>
      </p:sp>
      <p:pic>
        <p:nvPicPr>
          <p:cNvPr id="8" name="Imagen 7" descr="Imagen que contiene Icono&#10;&#10;Descripción generada automáticamente">
            <a:extLst>
              <a:ext uri="{FF2B5EF4-FFF2-40B4-BE49-F238E27FC236}">
                <a16:creationId xmlns:a16="http://schemas.microsoft.com/office/drawing/2014/main" id="{B85EC9CB-5D8D-7405-C5E9-81813414AD54}"/>
              </a:ext>
            </a:extLst>
          </p:cNvPr>
          <p:cNvPicPr>
            <a:picLocks noChangeAspect="1"/>
          </p:cNvPicPr>
          <p:nvPr/>
        </p:nvPicPr>
        <p:blipFill>
          <a:blip r:embed="rId2"/>
          <a:stretch>
            <a:fillRect/>
          </a:stretch>
        </p:blipFill>
        <p:spPr>
          <a:xfrm>
            <a:off x="10575474" y="253999"/>
            <a:ext cx="1074053" cy="869920"/>
          </a:xfrm>
          <a:prstGeom prst="rect">
            <a:avLst/>
          </a:prstGeom>
        </p:spPr>
      </p:pic>
      <p:pic>
        <p:nvPicPr>
          <p:cNvPr id="2" name="Picture 7" descr="A silver cylinder with a screw&#10;&#10;Description automatically generated">
            <a:extLst>
              <a:ext uri="{FF2B5EF4-FFF2-40B4-BE49-F238E27FC236}">
                <a16:creationId xmlns:a16="http://schemas.microsoft.com/office/drawing/2014/main" id="{414CFFF7-0A1A-1E6D-5D7D-61FFE6FE7E51}"/>
              </a:ext>
            </a:extLst>
          </p:cNvPr>
          <p:cNvPicPr>
            <a:picLocks noChangeAspect="1"/>
          </p:cNvPicPr>
          <p:nvPr/>
        </p:nvPicPr>
        <p:blipFill>
          <a:blip r:embed="rId3" cstate="hqprint">
            <a:extLst>
              <a:ext uri="{28A0092B-C50C-407E-A947-70E740481C1C}">
                <a14:useLocalDpi xmlns:a14="http://schemas.microsoft.com/office/drawing/2010/main" val="0"/>
              </a:ext>
            </a:extLst>
          </a:blip>
          <a:srcRect l="33514" t="15787" r="32381" b="19697"/>
          <a:stretch/>
        </p:blipFill>
        <p:spPr>
          <a:xfrm>
            <a:off x="697587" y="5341723"/>
            <a:ext cx="644985" cy="1220081"/>
          </a:xfrm>
          <a:prstGeom prst="rect">
            <a:avLst/>
          </a:prstGeom>
        </p:spPr>
      </p:pic>
      <p:grpSp>
        <p:nvGrpSpPr>
          <p:cNvPr id="15" name="Grupo 14">
            <a:extLst>
              <a:ext uri="{FF2B5EF4-FFF2-40B4-BE49-F238E27FC236}">
                <a16:creationId xmlns:a16="http://schemas.microsoft.com/office/drawing/2014/main" id="{851DD285-8825-0F0B-CA31-3EAE740BA32F}"/>
              </a:ext>
            </a:extLst>
          </p:cNvPr>
          <p:cNvGrpSpPr/>
          <p:nvPr/>
        </p:nvGrpSpPr>
        <p:grpSpPr>
          <a:xfrm>
            <a:off x="8623942" y="1876797"/>
            <a:ext cx="2869558" cy="3965383"/>
            <a:chOff x="9972661" y="2122438"/>
            <a:chExt cx="3443470" cy="4758460"/>
          </a:xfrm>
        </p:grpSpPr>
        <p:pic>
          <p:nvPicPr>
            <p:cNvPr id="14" name="Picture 7" descr="A silver cylinder with a screw&#10;&#10;Description automatically generated">
              <a:extLst>
                <a:ext uri="{FF2B5EF4-FFF2-40B4-BE49-F238E27FC236}">
                  <a16:creationId xmlns:a16="http://schemas.microsoft.com/office/drawing/2014/main" id="{18ECD63B-FEE8-47F7-9ABA-134F676CF569}"/>
                </a:ext>
              </a:extLst>
            </p:cNvPr>
            <p:cNvPicPr>
              <a:picLocks noChangeAspect="1"/>
            </p:cNvPicPr>
            <p:nvPr/>
          </p:nvPicPr>
          <p:blipFill>
            <a:blip r:embed="rId4" cstate="hqprint">
              <a:extLst>
                <a:ext uri="{28A0092B-C50C-407E-A947-70E740481C1C}">
                  <a14:useLocalDpi xmlns:a14="http://schemas.microsoft.com/office/drawing/2010/main" val="0"/>
                </a:ext>
              </a:extLst>
            </a:blip>
            <a:srcRect l="33514" t="15787" r="32381" b="19697"/>
            <a:stretch/>
          </p:blipFill>
          <p:spPr>
            <a:xfrm>
              <a:off x="10591800" y="2122438"/>
              <a:ext cx="2515518" cy="4758460"/>
            </a:xfrm>
            <a:prstGeom prst="rect">
              <a:avLst/>
            </a:prstGeom>
          </p:spPr>
        </p:pic>
        <p:pic>
          <p:nvPicPr>
            <p:cNvPr id="13" name="Imagen 12" descr="Imagen en blanco y negro&#10;&#10;El contenido generado por IA puede ser incorrecto.">
              <a:extLst>
                <a:ext uri="{FF2B5EF4-FFF2-40B4-BE49-F238E27FC236}">
                  <a16:creationId xmlns:a16="http://schemas.microsoft.com/office/drawing/2014/main" id="{C3102156-2EDF-B713-B74A-A1149BE68259}"/>
                </a:ext>
              </a:extLst>
            </p:cNvPr>
            <p:cNvPicPr>
              <a:picLocks noChangeAspect="1"/>
            </p:cNvPicPr>
            <p:nvPr/>
          </p:nvPicPr>
          <p:blipFill>
            <a:blip r:embed="rId5">
              <a:alphaModFix amt="35000"/>
            </a:blip>
            <a:srcRect b="29104"/>
            <a:stretch/>
          </p:blipFill>
          <p:spPr>
            <a:xfrm rot="21139953">
              <a:off x="9972661" y="3893111"/>
              <a:ext cx="3443470" cy="2441283"/>
            </a:xfrm>
            <a:prstGeom prst="rect">
              <a:avLst/>
            </a:prstGeom>
          </p:spPr>
        </p:pic>
      </p:grpSp>
      <p:sp>
        <p:nvSpPr>
          <p:cNvPr id="5" name="TextBox 11">
            <a:extLst>
              <a:ext uri="{FF2B5EF4-FFF2-40B4-BE49-F238E27FC236}">
                <a16:creationId xmlns:a16="http://schemas.microsoft.com/office/drawing/2014/main" id="{D9E20679-8A57-A008-7399-7D5BA0877C09}"/>
              </a:ext>
            </a:extLst>
          </p:cNvPr>
          <p:cNvSpPr txBox="1"/>
          <p:nvPr/>
        </p:nvSpPr>
        <p:spPr>
          <a:xfrm>
            <a:off x="8850100" y="5668145"/>
            <a:ext cx="2675845" cy="523220"/>
          </a:xfrm>
          <a:prstGeom prst="rect">
            <a:avLst/>
          </a:prstGeom>
          <a:noFill/>
        </p:spPr>
        <p:txBody>
          <a:bodyPr wrap="square">
            <a:spAutoFit/>
          </a:bodyPr>
          <a:lstStyle/>
          <a:p>
            <a:r>
              <a:rPr lang="es-ES" sz="2800" dirty="0">
                <a:solidFill>
                  <a:prstClr val="white">
                    <a:lumMod val="50000"/>
                  </a:prstClr>
                </a:solidFill>
                <a:latin typeface="Fira Sans Medium" panose="020B0503050000020004" pitchFamily="34" charset="0"/>
              </a:rPr>
              <a:t>IPD/</a:t>
            </a:r>
            <a:r>
              <a:rPr lang="es-ES" sz="2800" b="1" dirty="0">
                <a:solidFill>
                  <a:schemeClr val="bg1">
                    <a:lumMod val="75000"/>
                  </a:schemeClr>
                </a:solidFill>
                <a:latin typeface="Fira Sans Medium" panose="020B0503050000020004" pitchFamily="34" charset="0"/>
              </a:rPr>
              <a:t>_ _</a:t>
            </a:r>
            <a:r>
              <a:rPr lang="es-ES" sz="2800" dirty="0">
                <a:solidFill>
                  <a:prstClr val="white">
                    <a:lumMod val="50000"/>
                  </a:prstClr>
                </a:solidFill>
                <a:latin typeface="Fira Sans Medium" panose="020B0503050000020004" pitchFamily="34" charset="0"/>
              </a:rPr>
              <a:t>-</a:t>
            </a:r>
            <a:r>
              <a:rPr lang="es-ES" sz="2800" dirty="0">
                <a:solidFill>
                  <a:srgbClr val="002060"/>
                </a:solidFill>
                <a:latin typeface="Fira Sans Medium" panose="020B0503050000020004" pitchFamily="34" charset="0"/>
              </a:rPr>
              <a:t>X</a:t>
            </a:r>
            <a:r>
              <a:rPr lang="es-ES" sz="2800" b="1" dirty="0">
                <a:solidFill>
                  <a:schemeClr val="bg1">
                    <a:lumMod val="75000"/>
                  </a:schemeClr>
                </a:solidFill>
                <a:latin typeface="Fira Sans Medium" panose="020B0503050000020004" pitchFamily="34" charset="0"/>
              </a:rPr>
              <a:t>_</a:t>
            </a:r>
            <a:r>
              <a:rPr lang="es-ES" sz="2800" dirty="0">
                <a:solidFill>
                  <a:prstClr val="white">
                    <a:lumMod val="50000"/>
                  </a:prstClr>
                </a:solidFill>
                <a:latin typeface="Fira Sans Medium" panose="020B0503050000020004" pitchFamily="34" charset="0"/>
              </a:rPr>
              <a:t>-</a:t>
            </a:r>
            <a:r>
              <a:rPr lang="es-ES" sz="2800" b="1" dirty="0">
                <a:solidFill>
                  <a:schemeClr val="bg1">
                    <a:lumMod val="75000"/>
                  </a:schemeClr>
                </a:solidFill>
                <a:latin typeface="Fira Sans Medium" panose="020B0503050000020004" pitchFamily="34" charset="0"/>
              </a:rPr>
              <a:t>_ _</a:t>
            </a:r>
            <a:endParaRPr lang="es-ES" sz="2800" b="1" dirty="0">
              <a:solidFill>
                <a:schemeClr val="bg1">
                  <a:lumMod val="75000"/>
                </a:schemeClr>
              </a:solidFill>
            </a:endParaRPr>
          </a:p>
        </p:txBody>
      </p:sp>
    </p:spTree>
    <p:extLst>
      <p:ext uri="{BB962C8B-B14F-4D97-AF65-F5344CB8AC3E}">
        <p14:creationId xmlns:p14="http://schemas.microsoft.com/office/powerpoint/2010/main" val="6351083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124.tgt.Office_50301378_TF33713516_Win32_OJ112196127" id="{EDFFA481-CE53-4409-8D36-2ECF03B6BBD6}" vid="{001D13DB-0C6A-47B8-A3F5-ADC4851DB2ED}"/>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DAC54203A05EA54BAD3D0E3B36A26074" ma:contentTypeVersion="4" ma:contentTypeDescription="Crear nuevo documento." ma:contentTypeScope="" ma:versionID="a46254ba9fba1930de9c95d1b4f8f561">
  <xsd:schema xmlns:xsd="http://www.w3.org/2001/XMLSchema" xmlns:xs="http://www.w3.org/2001/XMLSchema" xmlns:p="http://schemas.microsoft.com/office/2006/metadata/properties" xmlns:ns2="69c6186f-1954-49b4-a68b-ba0848a2e580" targetNamespace="http://schemas.microsoft.com/office/2006/metadata/properties" ma:root="true" ma:fieldsID="02182659058dede712f6c216ce2fb5d3" ns2:_="">
    <xsd:import namespace="69c6186f-1954-49b4-a68b-ba0848a2e5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c6186f-1954-49b4-a68b-ba0848a2e5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55FC24-60BB-4764-872C-CD826D33CB2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9c6186f-1954-49b4-a68b-ba0848a2e580"/>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FFE8E43-14E9-4383-AB80-89A182E76A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c6186f-1954-49b4-a68b-ba0848a2e5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C31182-9908-4D08-A5A2-8E2FE00464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1928</TotalTime>
  <Words>3594</Words>
  <Application>Microsoft Office PowerPoint</Application>
  <PresentationFormat>Širokoúhlá obrazovka</PresentationFormat>
  <Paragraphs>1053</Paragraphs>
  <Slides>30</Slides>
  <Notes>9</Notes>
  <HiddenSlides>0</HiddenSlides>
  <MMClips>0</MMClips>
  <ScaleCrop>false</ScaleCrop>
  <HeadingPairs>
    <vt:vector size="6" baseType="variant">
      <vt:variant>
        <vt:lpstr>Použitá písma</vt:lpstr>
      </vt:variant>
      <vt:variant>
        <vt:i4>22</vt:i4>
      </vt:variant>
      <vt:variant>
        <vt:lpstr>Motiv</vt:lpstr>
      </vt:variant>
      <vt:variant>
        <vt:i4>3</vt:i4>
      </vt:variant>
      <vt:variant>
        <vt:lpstr>Nadpisy snímků</vt:lpstr>
      </vt:variant>
      <vt:variant>
        <vt:i4>30</vt:i4>
      </vt:variant>
    </vt:vector>
  </HeadingPairs>
  <TitlesOfParts>
    <vt:vector size="55" baseType="lpstr">
      <vt:lpstr>Aptos</vt:lpstr>
      <vt:lpstr>Aptos Display</vt:lpstr>
      <vt:lpstr>Aptos Narrow</vt:lpstr>
      <vt:lpstr>Arial</vt:lpstr>
      <vt:lpstr>Arial Narrow</vt:lpstr>
      <vt:lpstr>Calibri</vt:lpstr>
      <vt:lpstr>Calibri Light</vt:lpstr>
      <vt:lpstr>Courier New</vt:lpstr>
      <vt:lpstr>Fira Sans</vt:lpstr>
      <vt:lpstr>Fira Sans Light</vt:lpstr>
      <vt:lpstr>Fira Sans Medium</vt:lpstr>
      <vt:lpstr>Fira Sans Medium italic</vt:lpstr>
      <vt:lpstr>Fira Sans SemiBold</vt:lpstr>
      <vt:lpstr>Fira Sans SemiBold italic</vt:lpstr>
      <vt:lpstr>Fire sans light</vt:lpstr>
      <vt:lpstr>Gill Sans MT</vt:lpstr>
      <vt:lpstr>Montserrat Light</vt:lpstr>
      <vt:lpstr>Roboto</vt:lpstr>
      <vt:lpstr>Saira Medium</vt:lpstr>
      <vt:lpstr>Symbol</vt:lpstr>
      <vt:lpstr>Times New Roman</vt:lpstr>
      <vt:lpstr>Wingdings</vt:lpstr>
      <vt:lpstr>Tema de Office</vt:lpstr>
      <vt:lpstr>Office Theme</vt:lpstr>
      <vt:lpstr>3DFloatVTI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Anselmo</dc:creator>
  <cp:lastModifiedBy>Eva Haniskova</cp:lastModifiedBy>
  <cp:revision>42</cp:revision>
  <dcterms:created xsi:type="dcterms:W3CDTF">2025-03-10T15:36:54Z</dcterms:created>
  <dcterms:modified xsi:type="dcterms:W3CDTF">2025-04-10T21:23:01Z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0x010100DAC54203A05EA54BAD3D0E3B36A26074</vt:lpwstr>
  </property>
</Properties>
</file>